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1"/>
  </p:sldMasterIdLst>
  <p:notesMasterIdLst>
    <p:notesMasterId r:id="rId45"/>
  </p:notesMasterIdLst>
  <p:sldIdLst>
    <p:sldId id="259" r:id="rId2"/>
    <p:sldId id="486" r:id="rId3"/>
    <p:sldId id="487" r:id="rId4"/>
    <p:sldId id="488" r:id="rId5"/>
    <p:sldId id="406" r:id="rId6"/>
    <p:sldId id="391" r:id="rId7"/>
    <p:sldId id="476" r:id="rId8"/>
    <p:sldId id="475" r:id="rId9"/>
    <p:sldId id="477" r:id="rId10"/>
    <p:sldId id="410" r:id="rId11"/>
    <p:sldId id="411" r:id="rId12"/>
    <p:sldId id="412" r:id="rId13"/>
    <p:sldId id="489" r:id="rId14"/>
    <p:sldId id="417" r:id="rId15"/>
    <p:sldId id="478" r:id="rId16"/>
    <p:sldId id="479" r:id="rId17"/>
    <p:sldId id="424" r:id="rId18"/>
    <p:sldId id="490" r:id="rId19"/>
    <p:sldId id="425" r:id="rId20"/>
    <p:sldId id="441" r:id="rId21"/>
    <p:sldId id="491" r:id="rId22"/>
    <p:sldId id="426" r:id="rId23"/>
    <p:sldId id="492" r:id="rId24"/>
    <p:sldId id="430" r:id="rId25"/>
    <p:sldId id="481" r:id="rId26"/>
    <p:sldId id="493" r:id="rId27"/>
    <p:sldId id="494" r:id="rId28"/>
    <p:sldId id="496" r:id="rId29"/>
    <p:sldId id="432" r:id="rId30"/>
    <p:sldId id="443" r:id="rId31"/>
    <p:sldId id="444" r:id="rId32"/>
    <p:sldId id="497" r:id="rId33"/>
    <p:sldId id="434" r:id="rId34"/>
    <p:sldId id="498" r:id="rId35"/>
    <p:sldId id="453" r:id="rId36"/>
    <p:sldId id="454" r:id="rId37"/>
    <p:sldId id="455" r:id="rId38"/>
    <p:sldId id="462" r:id="rId39"/>
    <p:sldId id="483" r:id="rId40"/>
    <p:sldId id="499" r:id="rId41"/>
    <p:sldId id="482" r:id="rId42"/>
    <p:sldId id="484" r:id="rId43"/>
    <p:sldId id="48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3BD"/>
    <a:srgbClr val="2FF138"/>
    <a:srgbClr val="E0ECB7"/>
    <a:srgbClr val="3D3028"/>
    <a:srgbClr val="120F05"/>
    <a:srgbClr val="40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4777" autoAdjust="0"/>
  </p:normalViewPr>
  <p:slideViewPr>
    <p:cSldViewPr snapToGrid="0" snapToObjects="1">
      <p:cViewPr varScale="1">
        <p:scale>
          <a:sx n="99" d="100"/>
          <a:sy n="99" d="100"/>
        </p:scale>
        <p:origin x="5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Zeroth Order Plot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31678486997635935"/>
                  <c:y val="-0.432796711731788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aseline="0"/>
                      <a:t>[A] = -0.0002t + 0.4766</a:t>
                    </a:r>
                    <a:br>
                      <a:rPr lang="en-US" sz="1100" baseline="0"/>
                    </a:br>
                    <a:r>
                      <a:rPr lang="en-US" sz="1100" baseline="0"/>
                      <a:t>R² = 0.976</a:t>
                    </a:r>
                    <a:endParaRPr lang="en-US" sz="11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500</c:v>
                </c:pt>
                <c:pt idx="4">
                  <c:v>1000</c:v>
                </c:pt>
                <c:pt idx="5">
                  <c:v>1500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0.5</c:v>
                </c:pt>
                <c:pt idx="1">
                  <c:v>0.46</c:v>
                </c:pt>
                <c:pt idx="2">
                  <c:v>0.42399999999999999</c:v>
                </c:pt>
                <c:pt idx="3">
                  <c:v>0.33</c:v>
                </c:pt>
                <c:pt idx="4">
                  <c:v>0.218</c:v>
                </c:pt>
                <c:pt idx="5">
                  <c:v>0.14399999999999999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64-4865-929C-1F2B2CBAF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779888"/>
        <c:axId val="459423120"/>
      </c:scatterChart>
      <c:valAx>
        <c:axId val="459779888"/>
        <c:scaling>
          <c:orientation val="minMax"/>
          <c:max val="1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423120"/>
        <c:crosses val="autoZero"/>
        <c:crossBetween val="midCat"/>
      </c:valAx>
      <c:valAx>
        <c:axId val="459423120"/>
        <c:scaling>
          <c:orientation val="minMax"/>
          <c:max val="0.5"/>
          <c:min val="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[A]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79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First Order Plot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6950354609929078"/>
                  <c:y val="-0.422733818650027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aseline="0" dirty="0"/>
                      <a:t>ln[A] = -0.0008t - 0.6931</a:t>
                    </a:r>
                    <a:br>
                      <a:rPr lang="en-US" sz="1100" baseline="0" dirty="0"/>
                    </a:br>
                    <a:r>
                      <a:rPr lang="en-US" sz="1100" baseline="0" dirty="0"/>
                      <a:t>R² = 1</a:t>
                    </a:r>
                    <a:endParaRPr lang="en-US" sz="11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500</c:v>
                </c:pt>
                <c:pt idx="4">
                  <c:v>1000</c:v>
                </c:pt>
                <c:pt idx="5">
                  <c:v>1500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-0.69315000000000004</c:v>
                </c:pt>
                <c:pt idx="1">
                  <c:v>-0.77653000000000005</c:v>
                </c:pt>
                <c:pt idx="2">
                  <c:v>-0.85802</c:v>
                </c:pt>
                <c:pt idx="3">
                  <c:v>-1.10866</c:v>
                </c:pt>
                <c:pt idx="4">
                  <c:v>-1.5232600000000001</c:v>
                </c:pt>
                <c:pt idx="5">
                  <c:v>-1.93794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11-46F4-9624-E655D1442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779888"/>
        <c:axId val="459423120"/>
      </c:scatterChart>
      <c:valAx>
        <c:axId val="459779888"/>
        <c:scaling>
          <c:orientation val="minMax"/>
          <c:max val="1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423120"/>
        <c:crossesAt val="-2"/>
        <c:crossBetween val="midCat"/>
      </c:valAx>
      <c:valAx>
        <c:axId val="459423120"/>
        <c:scaling>
          <c:orientation val="minMax"/>
          <c:max val="-0.5"/>
          <c:min val="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ln [A]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79888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Zeroth Order Plot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81501793452462"/>
          <c:y val="0.21667098279381741"/>
          <c:w val="0.6327526281207474"/>
          <c:h val="0.5653923636903878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3.326217058684576E-2"/>
                  <c:y val="-0.3965228346456692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[A] = -1E-10t + 9E-09</a:t>
                    </a:r>
                    <a:br>
                      <a:rPr lang="en-US"/>
                    </a:br>
                    <a:r>
                      <a:rPr lang="en-US"/>
                      <a:t>R² = 0.5275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Sheet2!$A$2:$A$7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100</c:v>
                </c:pt>
              </c:numCache>
            </c:numRef>
          </c:xVal>
          <c:yVal>
            <c:numRef>
              <c:f>Sheet2!$B$2:$B$7</c:f>
              <c:numCache>
                <c:formatCode>General</c:formatCode>
                <c:ptCount val="6"/>
                <c:pt idx="0">
                  <c:v>1.4999999999999999E-8</c:v>
                </c:pt>
                <c:pt idx="1">
                  <c:v>7.1900000000000002E-9</c:v>
                </c:pt>
                <c:pt idx="2">
                  <c:v>4.7399999999999998E-9</c:v>
                </c:pt>
                <c:pt idx="3">
                  <c:v>3.5199999999999998E-9</c:v>
                </c:pt>
                <c:pt idx="4">
                  <c:v>2.81E-9</c:v>
                </c:pt>
                <c:pt idx="5">
                  <c:v>1.27E-9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52-445B-8AC4-727D6AF3D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779888"/>
        <c:axId val="459423120"/>
      </c:scatterChart>
      <c:valAx>
        <c:axId val="459779888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423120"/>
        <c:crosses val="autoZero"/>
        <c:crossBetween val="midCat"/>
        <c:majorUnit val="20"/>
      </c:valAx>
      <c:valAx>
        <c:axId val="459423120"/>
        <c:scaling>
          <c:orientation val="minMax"/>
          <c:max val="1.5000000000000009E-8"/>
          <c:min val="1.0000000000000005E-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[A]</a:t>
                </a:r>
              </a:p>
            </c:rich>
          </c:tx>
          <c:layout>
            <c:manualLayout>
              <c:xMode val="edge"/>
              <c:yMode val="edge"/>
              <c:x val="7.7218771839838015E-3"/>
              <c:y val="0.42458186060075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79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en-US" sz="1400" b="0"/>
              <a:t>First Order Plot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633050960383585"/>
          <c:y val="0.22176382660687594"/>
          <c:w val="0.67482319349583575"/>
          <c:h val="0.5165217800689712"/>
        </c:manualLayout>
      </c:layout>
      <c:scatterChart>
        <c:scatterStyle val="lineMarker"/>
        <c:varyColors val="0"/>
        <c:ser>
          <c:idx val="1"/>
          <c:order val="0"/>
          <c:spPr>
            <a:ln w="25400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trendline>
            <c:spPr>
              <a:ln w="19050">
                <a:solidFill>
                  <a:schemeClr val="accent1"/>
                </a:solidFill>
                <a:prstDash val="sysDot"/>
              </a:ln>
            </c:spPr>
            <c:trendlineType val="linear"/>
            <c:dispRSqr val="1"/>
            <c:dispEq val="1"/>
            <c:trendlineLbl>
              <c:layout>
                <c:manualLayout>
                  <c:x val="-2.853394514600056E-2"/>
                  <c:y val="-0.36459702537182853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900"/>
                      <a:t>ln[A] = -0.0219t - 18.534</a:t>
                    </a:r>
                    <a:br>
                      <a:rPr lang="en-US" sz="900"/>
                    </a:br>
                    <a:r>
                      <a:rPr lang="en-US" sz="900"/>
                      <a:t>R² = 0.8537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Sheet2!$A$2:$A$8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100</c:v>
                </c:pt>
              </c:numCache>
            </c:numRef>
          </c:xVal>
          <c:yVal>
            <c:numRef>
              <c:f>Sheet2!$C$2:$C$8</c:f>
              <c:numCache>
                <c:formatCode>General</c:formatCode>
                <c:ptCount val="7"/>
                <c:pt idx="0">
                  <c:v>-18.015000000000001</c:v>
                </c:pt>
                <c:pt idx="1">
                  <c:v>-18.751000000000001</c:v>
                </c:pt>
                <c:pt idx="2">
                  <c:v>-19.167000000000002</c:v>
                </c:pt>
                <c:pt idx="3">
                  <c:v>-19.465</c:v>
                </c:pt>
                <c:pt idx="4">
                  <c:v>-19.690000000000001</c:v>
                </c:pt>
                <c:pt idx="5">
                  <c:v>-20.484000000000002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99-4446-86E8-67C98CFC4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779888"/>
        <c:axId val="459423120"/>
      </c:scatterChart>
      <c:valAx>
        <c:axId val="459779888"/>
        <c:scaling>
          <c:orientation val="minMax"/>
          <c:max val="1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n-US"/>
          </a:p>
        </c:txPr>
        <c:crossAx val="459423120"/>
        <c:crossesAt val="-20.5"/>
        <c:crossBetween val="midCat"/>
        <c:majorUnit val="20"/>
      </c:valAx>
      <c:valAx>
        <c:axId val="459423120"/>
        <c:scaling>
          <c:orientation val="minMax"/>
          <c:max val="-18"/>
          <c:min val="-2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ln [A]</a:t>
                </a:r>
              </a:p>
            </c:rich>
          </c:tx>
          <c:layout>
            <c:manualLayout>
              <c:xMode val="edge"/>
              <c:yMode val="edge"/>
              <c:x val="2.849004127242357E-2"/>
              <c:y val="0.3906225721784776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n-US"/>
          </a:p>
        </c:txPr>
        <c:crossAx val="459779888"/>
        <c:crossesAt val="-2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en-US" sz="1400" b="0"/>
              <a:t>Second Order Plot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858414157457788"/>
          <c:y val="0.19889308176100629"/>
          <c:w val="0.59901231230216401"/>
          <c:h val="0.56539236369038781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4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8469129127099457E-2"/>
                  <c:y val="-2.1115427238261885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900"/>
                      <a:t>1/[A] = 8E+06t + 4E+07</a:t>
                    </a:r>
                    <a:br>
                      <a:rPr lang="en-US" sz="900"/>
                    </a:br>
                    <a:r>
                      <a:rPr lang="en-US" sz="900"/>
                      <a:t>R² = 0.9918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Sheet2!$A$2:$A$7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100</c:v>
                </c:pt>
              </c:numCache>
            </c:numRef>
          </c:xVal>
          <c:yVal>
            <c:numRef>
              <c:f>Sheet2!$G$2:$G$7</c:f>
              <c:numCache>
                <c:formatCode>General</c:formatCode>
                <c:ptCount val="6"/>
                <c:pt idx="0">
                  <c:v>0.66666666666666674</c:v>
                </c:pt>
                <c:pt idx="1">
                  <c:v>139082058.41446453</c:v>
                </c:pt>
                <c:pt idx="2">
                  <c:v>210970464.13502112</c:v>
                </c:pt>
                <c:pt idx="3">
                  <c:v>284090909.09090912</c:v>
                </c:pt>
                <c:pt idx="4">
                  <c:v>355871886.12099642</c:v>
                </c:pt>
                <c:pt idx="5">
                  <c:v>787401574.80314958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B73-4F5E-9959-015B87611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779888"/>
        <c:axId val="459423120"/>
      </c:scatterChart>
      <c:valAx>
        <c:axId val="459779888"/>
        <c:scaling>
          <c:orientation val="minMax"/>
          <c:max val="1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000" b="0"/>
                </a:pPr>
                <a:r>
                  <a:rPr lang="en-US" sz="1000" b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n-US"/>
          </a:p>
        </c:txPr>
        <c:crossAx val="459423120"/>
        <c:crossesAt val="-2"/>
        <c:crossBetween val="midCat"/>
      </c:valAx>
      <c:valAx>
        <c:axId val="459423120"/>
        <c:scaling>
          <c:orientation val="minMax"/>
          <c:min val="1000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1/[A]</a:t>
                </a:r>
              </a:p>
            </c:rich>
          </c:tx>
          <c:layout>
            <c:manualLayout>
              <c:xMode val="edge"/>
              <c:yMode val="edge"/>
              <c:x val="3.0211579171380249E-2"/>
              <c:y val="0.407688305628463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n-US"/>
          </a:p>
        </c:txPr>
        <c:crossAx val="459779888"/>
        <c:crossesAt val="-2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0FCA-3156-594B-A523-7BD4AE74AB0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EDECB-024C-6845-A04D-D9A5CF79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EDECB-024C-6845-A04D-D9A5CF797F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EDECB-024C-6845-A04D-D9A5CF797FD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8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622800"/>
            <a:ext cx="9144000" cy="2235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775200"/>
            <a:ext cx="2249424" cy="1991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775200"/>
            <a:ext cx="6784848" cy="19822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27200" y="749300"/>
            <a:ext cx="6477000" cy="31115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775200"/>
            <a:ext cx="6705600" cy="1960637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40280" y="294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/>
              <a:t>UC Santa Cruz 5/12/14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9633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579633" y="0"/>
            <a:ext cx="4564367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18064" y="3443288"/>
            <a:ext cx="4564367" cy="3443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4573273" y="3443288"/>
            <a:ext cx="4564367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8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8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F25B89-8E3D-124A-A856-5B0CF57E4B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524000"/>
            <a:ext cx="1600200" cy="4918946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35100"/>
            <a:ext cx="6400800" cy="5007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1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5029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533400" y="1460500"/>
            <a:ext cx="1689100" cy="5029200"/>
          </a:xfr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670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53896" y="4572000"/>
            <a:ext cx="94488" cy="2295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7700" y="0"/>
            <a:ext cx="5956300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15" name="Rectangle 14"/>
          <p:cNvSpPr/>
          <p:nvPr/>
        </p:nvSpPr>
        <p:spPr bwMode="white">
          <a:xfrm>
            <a:off x="3142996" y="0"/>
            <a:ext cx="94488" cy="456895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000" y="177800"/>
            <a:ext cx="301625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90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Content-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02886" y="1485899"/>
            <a:ext cx="3886200" cy="288290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76800" y="1511298"/>
            <a:ext cx="3886200" cy="2857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502885" y="4521200"/>
            <a:ext cx="8260115" cy="19621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93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604486" y="3949701"/>
            <a:ext cx="3886200" cy="2555874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67301" y="3949701"/>
            <a:ext cx="3886200" cy="2555873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604486" y="1447798"/>
            <a:ext cx="8149015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9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8442198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3850" y="1397000"/>
            <a:ext cx="8442198" cy="4902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3972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765701" y="1284818"/>
            <a:ext cx="4092549" cy="241299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1299635"/>
            <a:ext cx="4193119" cy="498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4765702" y="3845985"/>
            <a:ext cx="4092548" cy="244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0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89438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9613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>
          <a:xfrm>
            <a:off x="4682066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8"/>
            <a:ext cx="8450820" cy="2476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3962401"/>
            <a:ext cx="8463519" cy="2539996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7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7"/>
            <a:ext cx="8450820" cy="2986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4493645"/>
            <a:ext cx="8463519" cy="200875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63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66152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302681" y="1485899"/>
            <a:ext cx="4184652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3962400"/>
            <a:ext cx="8566152" cy="25209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4734983" y="1485899"/>
            <a:ext cx="4133850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3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68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43256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44526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2681" y="88900"/>
            <a:ext cx="846336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2681" y="1435100"/>
            <a:ext cx="8463367" cy="4914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2583" y="64429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IUPAC-World Chemistry Congress August 2013 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02681" y="1079500"/>
            <a:ext cx="8586385" cy="457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Picture 1" descr="ISUCENTW copy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6427831"/>
            <a:ext cx="2872316" cy="380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101" r:id="rId3"/>
    <p:sldLayoutId id="2147484086" r:id="rId4"/>
    <p:sldLayoutId id="2147484100" r:id="rId5"/>
    <p:sldLayoutId id="2147484104" r:id="rId6"/>
    <p:sldLayoutId id="2147484097" r:id="rId7"/>
    <p:sldLayoutId id="2147484087" r:id="rId8"/>
    <p:sldLayoutId id="2147484088" r:id="rId9"/>
    <p:sldLayoutId id="2147484089" r:id="rId10"/>
    <p:sldLayoutId id="2147484103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8" r:id="rId18"/>
    <p:sldLayoutId id="2147484099" r:id="rId19"/>
  </p:sldLayoutIdLst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jpg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10" Type="http://schemas.openxmlformats.org/officeDocument/2006/relationships/image" Target="../media/image4.gif"/><Relationship Id="rId4" Type="http://schemas.openxmlformats.org/officeDocument/2006/relationships/oleObject" Target="../embeddings/oleObject10.bin"/><Relationship Id="rId9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oleObject" Target="../embeddings/oleObject13.bin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9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gi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.jpg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2.wmf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9300"/>
            <a:ext cx="9067800" cy="31115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E0ECB7"/>
                </a:solidFill>
              </a:rPr>
              <a:t>Chapter 14: Kinetics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Dr. </a:t>
            </a:r>
            <a:r>
              <a:rPr lang="en-US" dirty="0" err="1"/>
              <a:t>Aimée</a:t>
            </a:r>
            <a:r>
              <a:rPr lang="en-US" dirty="0"/>
              <a:t> Tomlinson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678" y="5267831"/>
            <a:ext cx="1418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Chem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1212</a:t>
            </a:r>
          </a:p>
        </p:txBody>
      </p:sp>
    </p:spTree>
    <p:extLst>
      <p:ext uri="{BB962C8B-B14F-4D97-AF65-F5344CB8AC3E}">
        <p14:creationId xmlns:p14="http://schemas.microsoft.com/office/powerpoint/2010/main" val="399488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44422" y="3303853"/>
            <a:ext cx="512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Concentration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&amp; Rate Laws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14.3</a:t>
            </a:r>
          </a:p>
        </p:txBody>
      </p:sp>
    </p:spTree>
    <p:extLst>
      <p:ext uri="{BB962C8B-B14F-4D97-AF65-F5344CB8AC3E}">
        <p14:creationId xmlns:p14="http://schemas.microsoft.com/office/powerpoint/2010/main" val="229931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Rate Law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8062" y="1819422"/>
            <a:ext cx="7985281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400" dirty="0"/>
              <a:t>Relates the rate directly to reactant concentrations</a:t>
            </a:r>
          </a:p>
          <a:p>
            <a:pPr>
              <a:buSzPct val="75000"/>
            </a:pPr>
            <a:endParaRPr lang="en-US" dirty="0"/>
          </a:p>
          <a:p>
            <a:r>
              <a:rPr lang="en-US" dirty="0"/>
              <a:t>For the General case </a:t>
            </a:r>
            <a:r>
              <a:rPr lang="en-US" dirty="0" err="1"/>
              <a:t>aA</a:t>
            </a:r>
            <a:r>
              <a:rPr lang="en-US" dirty="0"/>
              <a:t> + </a:t>
            </a:r>
            <a:r>
              <a:rPr lang="en-US" dirty="0" err="1"/>
              <a:t>bB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 err="1"/>
              <a:t>cC</a:t>
            </a:r>
            <a:r>
              <a:rPr lang="en-US" dirty="0"/>
              <a:t> + </a:t>
            </a:r>
            <a:r>
              <a:rPr lang="en-US" dirty="0" err="1"/>
              <a:t>dD</a:t>
            </a:r>
            <a:r>
              <a:rPr lang="en-US" dirty="0"/>
              <a:t>, the rate law is:</a:t>
            </a:r>
          </a:p>
          <a:p>
            <a:endParaRPr lang="en-US" baseline="-25000" dirty="0"/>
          </a:p>
          <a:p>
            <a:pPr algn="ctr"/>
            <a:r>
              <a:rPr lang="en-US" sz="2000" dirty="0"/>
              <a:t>Rate = k[A]</a:t>
            </a:r>
            <a:r>
              <a:rPr lang="en-US" sz="2000" baseline="30000" dirty="0"/>
              <a:t>m</a:t>
            </a:r>
            <a:r>
              <a:rPr lang="en-US" sz="2000" dirty="0"/>
              <a:t>[B]</a:t>
            </a:r>
            <a:r>
              <a:rPr lang="en-US" sz="2000" baseline="30000" dirty="0"/>
              <a:t>n</a:t>
            </a:r>
          </a:p>
          <a:p>
            <a:pPr algn="ctr"/>
            <a:endParaRPr lang="en-US" sz="2000" baseline="30000" dirty="0"/>
          </a:p>
          <a:p>
            <a:pPr marL="811213" indent="-342900">
              <a:buSzPct val="75000"/>
              <a:buBlip>
                <a:blip r:embed="rId3"/>
              </a:buBlip>
            </a:pPr>
            <a:r>
              <a:rPr lang="en-US" dirty="0"/>
              <a:t>where m and n are determined experimentally</a:t>
            </a:r>
          </a:p>
          <a:p>
            <a:pPr marL="803275" indent="-334963">
              <a:buSzPct val="75000"/>
              <a:buBlip>
                <a:blip r:embed="rId3"/>
              </a:buBlip>
            </a:pPr>
            <a:r>
              <a:rPr lang="en-US" dirty="0"/>
              <a:t>k is called the rate constant</a:t>
            </a:r>
          </a:p>
          <a:p>
            <a:endParaRPr lang="en-US" sz="2000" baseline="-25000" dirty="0"/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CAUTION!!! Rate law is NOT related to stoichiometry!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875196"/>
              </p:ext>
            </p:extLst>
          </p:nvPr>
        </p:nvGraphicFramePr>
        <p:xfrm>
          <a:off x="1217613" y="4899025"/>
          <a:ext cx="668813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Equation" r:id="rId4" imgW="3886200" imgH="558720" progId="Equation.DSMT4">
                  <p:embed/>
                </p:oleObj>
              </mc:Choice>
              <mc:Fallback>
                <p:oleObj name="Equation" r:id="rId4" imgW="3886200" imgH="558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4899025"/>
                        <a:ext cx="6688137" cy="966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3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5603" y="101600"/>
            <a:ext cx="8791787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Reaction Order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71238" y="1473045"/>
            <a:ext cx="6534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200" dirty="0"/>
              <a:t>The power to which each reactant is raised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189" y="2386127"/>
            <a:ext cx="7538226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the General case </a:t>
            </a:r>
            <a:r>
              <a:rPr lang="en-US" dirty="0" err="1"/>
              <a:t>aA</a:t>
            </a:r>
            <a:r>
              <a:rPr lang="en-US" dirty="0"/>
              <a:t> + </a:t>
            </a:r>
            <a:r>
              <a:rPr lang="en-US" dirty="0" err="1"/>
              <a:t>bB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 err="1"/>
              <a:t>cC</a:t>
            </a:r>
            <a:r>
              <a:rPr lang="en-US" dirty="0"/>
              <a:t> + </a:t>
            </a:r>
            <a:r>
              <a:rPr lang="en-US" dirty="0" err="1"/>
              <a:t>dD</a:t>
            </a:r>
            <a:r>
              <a:rPr lang="en-US" dirty="0"/>
              <a:t>, with </a:t>
            </a:r>
          </a:p>
          <a:p>
            <a:endParaRPr lang="en-US" baseline="-25000" dirty="0"/>
          </a:p>
          <a:p>
            <a:pPr algn="ctr"/>
            <a:r>
              <a:rPr lang="en-US" sz="2000" dirty="0"/>
              <a:t>Rate = k[A]</a:t>
            </a:r>
            <a:r>
              <a:rPr lang="en-US" sz="2000" baseline="30000" dirty="0"/>
              <a:t>m</a:t>
            </a:r>
            <a:r>
              <a:rPr lang="en-US" sz="2000" dirty="0"/>
              <a:t>[B]</a:t>
            </a:r>
            <a:r>
              <a:rPr lang="en-US" sz="2000" baseline="30000" dirty="0"/>
              <a:t>n</a:t>
            </a:r>
          </a:p>
          <a:p>
            <a:pPr algn="ctr"/>
            <a:endParaRPr lang="en-US" sz="2000" baseline="30000" dirty="0"/>
          </a:p>
          <a:p>
            <a:pPr marL="811213" indent="-342900">
              <a:buSzPct val="75000"/>
              <a:buBlip>
                <a:blip r:embed="rId3"/>
              </a:buBlip>
            </a:pPr>
            <a:r>
              <a:rPr lang="en-US" dirty="0"/>
              <a:t>“m” is the order of reactant A and “n” is the order of reactant B</a:t>
            </a:r>
          </a:p>
          <a:p>
            <a:pPr marL="811213" indent="-342900">
              <a:buSzPct val="75000"/>
              <a:buBlip>
                <a:blip r:embed="rId3"/>
              </a:buBlip>
            </a:pPr>
            <a:r>
              <a:rPr lang="en-US" dirty="0"/>
              <a:t>Overall reaction order is the sum of all or </a:t>
            </a:r>
            <a:r>
              <a:rPr lang="en-US" dirty="0" err="1"/>
              <a:t>m+n</a:t>
            </a:r>
            <a:r>
              <a:rPr lang="en-US" dirty="0"/>
              <a:t> in this case</a:t>
            </a:r>
          </a:p>
          <a:p>
            <a:pPr marL="811213" indent="-342900">
              <a:buSzPct val="75000"/>
              <a:buBlip>
                <a:blip r:embed="rId3"/>
              </a:buBlip>
            </a:pPr>
            <a:r>
              <a:rPr lang="en-US" dirty="0"/>
              <a:t>Name the reactant orders and overall reaction order for</a:t>
            </a:r>
          </a:p>
          <a:p>
            <a:pPr marL="811213" indent="-342900">
              <a:buSzPct val="75000"/>
              <a:buBlip>
                <a:blip r:embed="rId3"/>
              </a:buBlip>
            </a:pPr>
            <a:endParaRPr lang="en-US" dirty="0"/>
          </a:p>
          <a:p>
            <a:pPr marL="811213" indent="-342900">
              <a:buSzPct val="75000"/>
              <a:buBlip>
                <a:blip r:embed="rId3"/>
              </a:buBlip>
            </a:pPr>
            <a:endParaRPr lang="en-US" dirty="0"/>
          </a:p>
          <a:p>
            <a:pPr marL="811213" indent="-342900">
              <a:buSzPct val="75000"/>
              <a:buBlip>
                <a:blip r:embed="rId3"/>
              </a:buBlip>
            </a:pPr>
            <a:endParaRPr lang="en-US" dirty="0"/>
          </a:p>
          <a:p>
            <a:pPr marL="468313">
              <a:buSzPct val="75000"/>
            </a:pPr>
            <a:r>
              <a:rPr lang="en-US" dirty="0"/>
              <a:t>		It is 1</a:t>
            </a:r>
            <a:r>
              <a:rPr lang="en-US" baseline="30000" dirty="0"/>
              <a:t>st</a:t>
            </a:r>
            <a:r>
              <a:rPr lang="en-US" dirty="0"/>
              <a:t> order in CHCl</a:t>
            </a:r>
            <a:r>
              <a:rPr lang="en-US" baseline="-25000" dirty="0"/>
              <a:t>3</a:t>
            </a:r>
            <a:r>
              <a:rPr lang="en-US" dirty="0"/>
              <a:t> and ½ order for Cl</a:t>
            </a:r>
            <a:r>
              <a:rPr lang="en-US" baseline="-25000" dirty="0"/>
              <a:t>2</a:t>
            </a:r>
            <a:r>
              <a:rPr lang="en-US" dirty="0"/>
              <a:t> with 1 ½ </a:t>
            </a:r>
          </a:p>
          <a:p>
            <a:pPr marL="468313">
              <a:buSzPct val="75000"/>
            </a:pPr>
            <a:r>
              <a:rPr lang="en-US" dirty="0"/>
              <a:t>		order overall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84065"/>
              </p:ext>
            </p:extLst>
          </p:nvPr>
        </p:nvGraphicFramePr>
        <p:xfrm>
          <a:off x="3572427" y="4586338"/>
          <a:ext cx="2198959" cy="42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Equation" r:id="rId4" imgW="1498320" imgH="291960" progId="Equation.DSMT4">
                  <p:embed/>
                </p:oleObj>
              </mc:Choice>
              <mc:Fallback>
                <p:oleObj name="Equation" r:id="rId4" imgW="14983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2427" y="4586338"/>
                        <a:ext cx="2198959" cy="428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8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Experimental Determination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of Rate Law</a:t>
            </a:r>
          </a:p>
        </p:txBody>
      </p:sp>
    </p:spTree>
    <p:extLst>
      <p:ext uri="{BB962C8B-B14F-4D97-AF65-F5344CB8AC3E}">
        <p14:creationId xmlns:p14="http://schemas.microsoft.com/office/powerpoint/2010/main" val="1522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Illustrative Example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27679"/>
              </p:ext>
            </p:extLst>
          </p:nvPr>
        </p:nvGraphicFramePr>
        <p:xfrm>
          <a:off x="1878371" y="1896482"/>
          <a:ext cx="5374889" cy="1357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Experiment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[A]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[B]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Initial Rate </a:t>
                      </a:r>
                      <a:r>
                        <a:rPr lang="en-US" sz="1800" u="sng">
                          <a:effectLst/>
                        </a:rPr>
                        <a:t>M</a:t>
                      </a:r>
                      <a:r>
                        <a:rPr lang="en-US" sz="1800">
                          <a:effectLst/>
                        </a:rPr>
                        <a:t>/s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4.0 x 10</a:t>
                      </a:r>
                      <a:r>
                        <a:rPr lang="en-US" sz="1800" baseline="30000">
                          <a:effectLst/>
                        </a:rPr>
                        <a:t>-5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4.0 x 10</a:t>
                      </a:r>
                      <a:r>
                        <a:rPr lang="en-US" sz="1800" baseline="30000" dirty="0">
                          <a:effectLst/>
                        </a:rPr>
                        <a:t>-5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16.0 x 10</a:t>
                      </a:r>
                      <a:r>
                        <a:rPr lang="en-US" sz="1800" baseline="30000" dirty="0">
                          <a:effectLst/>
                        </a:rPr>
                        <a:t>-5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728" y="1200150"/>
            <a:ext cx="8464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Determine the rate law, the rate constant and the reaction orders for </a:t>
            </a:r>
          </a:p>
          <a:p>
            <a:r>
              <a:rPr lang="en-US" dirty="0"/>
              <a:t>each reactant and the overall reaction order using the data given below.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2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Rate constant k &amp; Overall Order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6030" y="1200150"/>
            <a:ext cx="863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 is an indicator of the overall rate order of the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90713"/>
              </p:ext>
            </p:extLst>
          </p:nvPr>
        </p:nvGraphicFramePr>
        <p:xfrm>
          <a:off x="3321217" y="1863030"/>
          <a:ext cx="24892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Equation" r:id="rId3" imgW="2489040" imgH="2450880" progId="Equation.DSMT4">
                  <p:embed/>
                </p:oleObj>
              </mc:Choice>
              <mc:Fallback>
                <p:oleObj name="Equation" r:id="rId3" imgW="2489040" imgH="245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1217" y="1863030"/>
                        <a:ext cx="2489200" cy="245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314269"/>
              </p:ext>
            </p:extLst>
          </p:nvPr>
        </p:nvGraphicFramePr>
        <p:xfrm>
          <a:off x="2999446" y="4807532"/>
          <a:ext cx="2819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Equation" r:id="rId5" imgW="2819160" imgH="1650960" progId="Equation.DSMT4">
                  <p:embed/>
                </p:oleObj>
              </mc:Choice>
              <mc:Fallback>
                <p:oleObj name="Equation" r:id="rId5" imgW="2819160" imgH="1650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446" y="4807532"/>
                        <a:ext cx="28194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1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Final Thoughts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6030" y="1681410"/>
            <a:ext cx="863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to do when finding ‘m’ isn’t obvious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609877"/>
              </p:ext>
            </p:extLst>
          </p:nvPr>
        </p:nvGraphicFramePr>
        <p:xfrm>
          <a:off x="2679700" y="2287835"/>
          <a:ext cx="37719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0" name="Equation" r:id="rId3" imgW="3771720" imgH="2565360" progId="Equation.DSMT4">
                  <p:embed/>
                </p:oleObj>
              </mc:Choice>
              <mc:Fallback>
                <p:oleObj name="Equation" r:id="rId3" imgW="3771720" imgH="2565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2287835"/>
                        <a:ext cx="37719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3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422" y="3427423"/>
            <a:ext cx="512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Change of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Concentration with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14.4</a:t>
            </a:r>
          </a:p>
        </p:txBody>
      </p:sp>
    </p:spTree>
    <p:extLst>
      <p:ext uri="{BB962C8B-B14F-4D97-AF65-F5344CB8AC3E}">
        <p14:creationId xmlns:p14="http://schemas.microsoft.com/office/powerpoint/2010/main" val="293169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First-Order Reactions</a:t>
            </a:r>
          </a:p>
        </p:txBody>
      </p:sp>
    </p:spTree>
    <p:extLst>
      <p:ext uri="{BB962C8B-B14F-4D97-AF65-F5344CB8AC3E}">
        <p14:creationId xmlns:p14="http://schemas.microsoft.com/office/powerpoint/2010/main" val="245660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First-Order Integrated Rate Law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6121"/>
              </p:ext>
            </p:extLst>
          </p:nvPr>
        </p:nvGraphicFramePr>
        <p:xfrm>
          <a:off x="352214" y="1642977"/>
          <a:ext cx="3067050" cy="453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6" name="Equation" r:id="rId4" imgW="1511280" imgH="2234880" progId="Equation.DSMT4">
                  <p:embed/>
                </p:oleObj>
              </mc:Choice>
              <mc:Fallback>
                <p:oleObj name="Equation" r:id="rId4" imgW="1511280" imgH="223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214" y="1642977"/>
                        <a:ext cx="3067050" cy="4536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20835"/>
              </p:ext>
            </p:extLst>
          </p:nvPr>
        </p:nvGraphicFramePr>
        <p:xfrm>
          <a:off x="4671907" y="2579792"/>
          <a:ext cx="2496984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7" name="Equation" r:id="rId6" imgW="1346040" imgH="393480" progId="Equation.DSMT4">
                  <p:embed/>
                </p:oleObj>
              </mc:Choice>
              <mc:Fallback>
                <p:oleObj name="Equation" r:id="rId6" imgW="1346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1907" y="2579792"/>
                        <a:ext cx="2496984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4796A7D-8F29-4D9C-822A-ECC43AF44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920925"/>
              </p:ext>
            </p:extLst>
          </p:nvPr>
        </p:nvGraphicFramePr>
        <p:xfrm>
          <a:off x="3721420" y="3265637"/>
          <a:ext cx="2686050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9EC3EB7-97EB-4C62-8C01-36B28734E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65674"/>
              </p:ext>
            </p:extLst>
          </p:nvPr>
        </p:nvGraphicFramePr>
        <p:xfrm>
          <a:off x="6253157" y="3265637"/>
          <a:ext cx="2686050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63816" y="5660296"/>
            <a:ext cx="52918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plot will give a true linear fit!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1212" y="6091183"/>
            <a:ext cx="451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 fit equation we get the rate law:</a:t>
            </a:r>
          </a:p>
          <a:p>
            <a:r>
              <a:rPr lang="en-US" dirty="0"/>
              <a:t>rate = </a:t>
            </a:r>
            <a:r>
              <a:rPr lang="en-US" dirty="0">
                <a:highlight>
                  <a:srgbClr val="FFFF00"/>
                </a:highlight>
              </a:rPr>
              <a:t>8 x 10</a:t>
            </a:r>
            <a:r>
              <a:rPr lang="en-US" baseline="30000" dirty="0">
                <a:highlight>
                  <a:srgbClr val="FFFF00"/>
                </a:highlight>
              </a:rPr>
              <a:t>-4</a:t>
            </a:r>
            <a:r>
              <a:rPr lang="en-US" baseline="30000" dirty="0"/>
              <a:t> </a:t>
            </a:r>
            <a:r>
              <a:rPr lang="en-US" dirty="0">
                <a:highlight>
                  <a:srgbClr val="00FF00"/>
                </a:highlight>
              </a:rPr>
              <a:t>s</a:t>
            </a:r>
            <a:r>
              <a:rPr lang="en-US" baseline="30000" dirty="0">
                <a:highlight>
                  <a:srgbClr val="00FF00"/>
                </a:highlight>
              </a:rPr>
              <a:t>-1</a:t>
            </a:r>
            <a:r>
              <a:rPr lang="en-US" dirty="0">
                <a:highlight>
                  <a:srgbClr val="00FF00"/>
                </a:highlight>
              </a:rPr>
              <a:t>[A]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738963" y="3750380"/>
            <a:ext cx="2554571" cy="2663968"/>
            <a:chOff x="5434149" y="3750380"/>
            <a:chExt cx="2554571" cy="2663968"/>
          </a:xfrm>
        </p:grpSpPr>
        <p:sp>
          <p:nvSpPr>
            <p:cNvPr id="19" name="Rectangle 18"/>
            <p:cNvSpPr/>
            <p:nvPr/>
          </p:nvSpPr>
          <p:spPr>
            <a:xfrm>
              <a:off x="7555332" y="3750380"/>
              <a:ext cx="433388" cy="14049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434149" y="3911047"/>
              <a:ext cx="2121183" cy="2503301"/>
            </a:xfrm>
            <a:prstGeom prst="straightConnector1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44137" y="1846217"/>
            <a:ext cx="5625737" cy="4505090"/>
            <a:chOff x="444137" y="1846217"/>
            <a:chExt cx="5625737" cy="4505090"/>
          </a:xfrm>
        </p:grpSpPr>
        <p:sp>
          <p:nvSpPr>
            <p:cNvPr id="20" name="Rectangle 19"/>
            <p:cNvSpPr/>
            <p:nvPr/>
          </p:nvSpPr>
          <p:spPr>
            <a:xfrm>
              <a:off x="444137" y="1846217"/>
              <a:ext cx="1441602" cy="513806"/>
            </a:xfrm>
            <a:prstGeom prst="rect">
              <a:avLst/>
            </a:prstGeom>
            <a:solidFill>
              <a:srgbClr val="2FF138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619794" y="2387563"/>
              <a:ext cx="4450080" cy="3963744"/>
            </a:xfrm>
            <a:prstGeom prst="straightConnector1">
              <a:avLst/>
            </a:prstGeom>
            <a:ln>
              <a:solidFill>
                <a:srgbClr val="2FF13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313709" y="1268026"/>
            <a:ext cx="576626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10"/>
              </a:buBlip>
            </a:pPr>
            <a:r>
              <a:rPr lang="en-US" sz="1700" dirty="0"/>
              <a:t>Final equation is the integrated rate law</a:t>
            </a:r>
          </a:p>
          <a:p>
            <a:pPr marL="285750" indent="-285750">
              <a:buSzPct val="75000"/>
              <a:buBlip>
                <a:blip r:embed="rId10"/>
              </a:buBlip>
            </a:pPr>
            <a:r>
              <a:rPr lang="en-US" sz="1700" dirty="0"/>
              <a:t>Change in reactant concentration over time may be plotted to get the rate law</a:t>
            </a:r>
          </a:p>
          <a:p>
            <a:pPr marL="285750" indent="-285750">
              <a:buSzPct val="75000"/>
              <a:buBlip>
                <a:blip r:embed="rId10"/>
              </a:buBlip>
            </a:pPr>
            <a:r>
              <a:rPr lang="en-US" sz="1700" dirty="0"/>
              <a:t>We plot ln[A] versus t:different phase from reactants</a:t>
            </a:r>
          </a:p>
        </p:txBody>
      </p:sp>
    </p:spTree>
    <p:extLst>
      <p:ext uri="{BB962C8B-B14F-4D97-AF65-F5344CB8AC3E}">
        <p14:creationId xmlns:p14="http://schemas.microsoft.com/office/powerpoint/2010/main" val="815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P spid="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13002" y="3845720"/>
            <a:ext cx="512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Factors that Affect Reaction Rates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14.1</a:t>
            </a:r>
          </a:p>
        </p:txBody>
      </p:sp>
    </p:spTree>
    <p:extLst>
      <p:ext uri="{BB962C8B-B14F-4D97-AF65-F5344CB8AC3E}">
        <p14:creationId xmlns:p14="http://schemas.microsoft.com/office/powerpoint/2010/main" val="3046523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Half-Life for First-Order Reaction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82170"/>
              </p:ext>
            </p:extLst>
          </p:nvPr>
        </p:nvGraphicFramePr>
        <p:xfrm>
          <a:off x="3226800" y="1456823"/>
          <a:ext cx="2620545" cy="50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Equation" r:id="rId3" imgW="1054080" imgH="2019240" progId="Equation.DSMT4">
                  <p:embed/>
                </p:oleObj>
              </mc:Choice>
              <mc:Fallback>
                <p:oleObj name="Equation" r:id="rId3" imgW="1054080" imgH="2019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6800" y="1456823"/>
                        <a:ext cx="2620545" cy="50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1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Second-Order Reactions</a:t>
            </a:r>
          </a:p>
        </p:txBody>
      </p:sp>
    </p:spTree>
    <p:extLst>
      <p:ext uri="{BB962C8B-B14F-4D97-AF65-F5344CB8AC3E}">
        <p14:creationId xmlns:p14="http://schemas.microsoft.com/office/powerpoint/2010/main" val="365217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Second-Order Integrated Rate Law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265" y="1278232"/>
            <a:ext cx="557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equation is the integrated rate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time we plot 1/[A]t versus t to get linearity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00053"/>
              </p:ext>
            </p:extLst>
          </p:nvPr>
        </p:nvGraphicFramePr>
        <p:xfrm>
          <a:off x="527137" y="1542715"/>
          <a:ext cx="2424016" cy="4891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Equation" r:id="rId3" imgW="1434960" imgH="2895480" progId="Equation.DSMT4">
                  <p:embed/>
                </p:oleObj>
              </mc:Choice>
              <mc:Fallback>
                <p:oleObj name="Equation" r:id="rId3" imgW="1434960" imgH="289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137" y="1542715"/>
                        <a:ext cx="2424016" cy="4891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42819"/>
              </p:ext>
            </p:extLst>
          </p:nvPr>
        </p:nvGraphicFramePr>
        <p:xfrm>
          <a:off x="5148263" y="2018892"/>
          <a:ext cx="22145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1" name="Equation" r:id="rId5" imgW="1193760" imgH="507960" progId="Equation.DSMT4">
                  <p:embed/>
                </p:oleObj>
              </mc:Choice>
              <mc:Fallback>
                <p:oleObj name="Equation" r:id="rId5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263" y="2018892"/>
                        <a:ext cx="2214562" cy="9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562518" y="3159114"/>
            <a:ext cx="6551009" cy="2143125"/>
            <a:chOff x="2562518" y="2897846"/>
            <a:chExt cx="6551009" cy="2143125"/>
          </a:xfrm>
        </p:grpSpPr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5C6A25AE-740A-43D6-86F2-BE1A0B9261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0492850"/>
                </p:ext>
              </p:extLst>
            </p:nvPr>
          </p:nvGraphicFramePr>
          <p:xfrm>
            <a:off x="2562518" y="2897846"/>
            <a:ext cx="2247899" cy="2143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6734C1ED-D9CE-4A57-AF8B-72F961D3213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4514636"/>
                </p:ext>
              </p:extLst>
            </p:nvPr>
          </p:nvGraphicFramePr>
          <p:xfrm>
            <a:off x="4656922" y="2897846"/>
            <a:ext cx="2400299" cy="2143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39" name="Chart 38">
              <a:extLst>
                <a:ext uri="{FF2B5EF4-FFF2-40B4-BE49-F238E27FC236}">
                  <a16:creationId xmlns:a16="http://schemas.microsoft.com/office/drawing/2014/main" id="{ADF66D06-0D98-4728-9270-FAE9329E1D5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4758740"/>
                </p:ext>
              </p:extLst>
            </p:nvPr>
          </p:nvGraphicFramePr>
          <p:xfrm>
            <a:off x="6894202" y="2897846"/>
            <a:ext cx="2219325" cy="2143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49" name="Group 48"/>
          <p:cNvGrpSpPr/>
          <p:nvPr/>
        </p:nvGrpSpPr>
        <p:grpSpPr>
          <a:xfrm>
            <a:off x="5286375" y="3625362"/>
            <a:ext cx="3094675" cy="2432538"/>
            <a:chOff x="5286375" y="3625362"/>
            <a:chExt cx="3094675" cy="2432538"/>
          </a:xfrm>
        </p:grpSpPr>
        <p:sp>
          <p:nvSpPr>
            <p:cNvPr id="41" name="Rectangle 40"/>
            <p:cNvSpPr/>
            <p:nvPr/>
          </p:nvSpPr>
          <p:spPr>
            <a:xfrm>
              <a:off x="8062912" y="3625362"/>
              <a:ext cx="318138" cy="14049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42" name="Straight Arrow Connector 41"/>
            <p:cNvCxnSpPr>
              <a:cxnSpLocks/>
            </p:cNvCxnSpPr>
            <p:nvPr/>
          </p:nvCxnSpPr>
          <p:spPr>
            <a:xfrm flipH="1">
              <a:off x="5286375" y="3810000"/>
              <a:ext cx="2825012" cy="2247900"/>
            </a:xfrm>
            <a:prstGeom prst="straightConnector1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05823" y="1646403"/>
            <a:ext cx="5412936" cy="4327677"/>
            <a:chOff x="605823" y="1646403"/>
            <a:chExt cx="5412936" cy="4327677"/>
          </a:xfrm>
        </p:grpSpPr>
        <p:sp>
          <p:nvSpPr>
            <p:cNvPr id="44" name="Rectangle 43"/>
            <p:cNvSpPr/>
            <p:nvPr/>
          </p:nvSpPr>
          <p:spPr>
            <a:xfrm>
              <a:off x="605823" y="1646403"/>
              <a:ext cx="1283938" cy="513806"/>
            </a:xfrm>
            <a:prstGeom prst="rect">
              <a:avLst/>
            </a:prstGeom>
            <a:solidFill>
              <a:srgbClr val="2FF138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cxnSpLocks/>
            </p:cNvCxnSpPr>
            <p:nvPr/>
          </p:nvCxnSpPr>
          <p:spPr>
            <a:xfrm>
              <a:off x="1755353" y="2187749"/>
              <a:ext cx="4263406" cy="3786331"/>
            </a:xfrm>
            <a:prstGeom prst="straightConnector1">
              <a:avLst/>
            </a:prstGeom>
            <a:ln>
              <a:solidFill>
                <a:srgbClr val="2FF13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998355" y="5788033"/>
            <a:ext cx="451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 fit equation we get the rate law:</a:t>
            </a:r>
          </a:p>
          <a:p>
            <a:r>
              <a:rPr lang="en-US" dirty="0"/>
              <a:t>rate = </a:t>
            </a:r>
            <a:r>
              <a:rPr lang="en-US" dirty="0">
                <a:highlight>
                  <a:srgbClr val="FFFF00"/>
                </a:highlight>
              </a:rPr>
              <a:t>8 x 10</a:t>
            </a:r>
            <a:r>
              <a:rPr lang="en-US" baseline="30000" dirty="0">
                <a:highlight>
                  <a:srgbClr val="FFFF00"/>
                </a:highlight>
              </a:rPr>
              <a:t>6</a:t>
            </a:r>
            <a:r>
              <a:rPr lang="en-US" baseline="30000" dirty="0"/>
              <a:t> </a:t>
            </a:r>
            <a:r>
              <a:rPr lang="en-US" dirty="0">
                <a:highlight>
                  <a:srgbClr val="00FF00"/>
                </a:highlight>
              </a:rPr>
              <a:t>M</a:t>
            </a:r>
            <a:r>
              <a:rPr lang="en-US" baseline="30000" dirty="0">
                <a:highlight>
                  <a:srgbClr val="00FF00"/>
                </a:highlight>
              </a:rPr>
              <a:t>-1</a:t>
            </a:r>
            <a:r>
              <a:rPr lang="en-US" dirty="0">
                <a:highlight>
                  <a:srgbClr val="00FF00"/>
                </a:highlight>
              </a:rPr>
              <a:t>s</a:t>
            </a:r>
            <a:r>
              <a:rPr lang="en-US" baseline="30000" dirty="0">
                <a:highlight>
                  <a:srgbClr val="00FF00"/>
                </a:highlight>
              </a:rPr>
              <a:t>-1</a:t>
            </a:r>
            <a:r>
              <a:rPr lang="en-US" dirty="0">
                <a:highlight>
                  <a:srgbClr val="00FF00"/>
                </a:highlight>
              </a:rPr>
              <a:t>[A]</a:t>
            </a:r>
            <a:r>
              <a:rPr lang="en-US" baseline="30000" dirty="0">
                <a:highlight>
                  <a:srgbClr val="00FF00"/>
                </a:highligh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30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ZerothOrder</a:t>
            </a:r>
            <a:r>
              <a:rPr lang="en-US" sz="3600" dirty="0">
                <a:solidFill>
                  <a:schemeClr val="tx1"/>
                </a:solidFill>
              </a:rPr>
              <a:t> Reactions</a:t>
            </a:r>
          </a:p>
        </p:txBody>
      </p:sp>
    </p:spTree>
    <p:extLst>
      <p:ext uri="{BB962C8B-B14F-4D97-AF65-F5344CB8AC3E}">
        <p14:creationId xmlns:p14="http://schemas.microsoft.com/office/powerpoint/2010/main" val="3658651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Zeroth-Order Integrated Rate Law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376758"/>
              </p:ext>
            </p:extLst>
          </p:nvPr>
        </p:nvGraphicFramePr>
        <p:xfrm>
          <a:off x="258763" y="1839913"/>
          <a:ext cx="8542337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Equation" r:id="rId3" imgW="3441600" imgH="1282680" progId="Equation.DSMT4">
                  <p:embed/>
                </p:oleObj>
              </mc:Choice>
              <mc:Fallback>
                <p:oleObj name="Equation" r:id="rId3" imgW="3441600" imgH="1282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839913"/>
                        <a:ext cx="8542337" cy="317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40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Summary of Integrated Equations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5</a:t>
              </a: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475964"/>
              </p:ext>
            </p:extLst>
          </p:nvPr>
        </p:nvGraphicFramePr>
        <p:xfrm>
          <a:off x="1492715" y="1976880"/>
          <a:ext cx="6358384" cy="352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Equation" r:id="rId4" imgW="1790640" imgH="990360" progId="Equation.DSMT4">
                  <p:embed/>
                </p:oleObj>
              </mc:Choice>
              <mc:Fallback>
                <p:oleObj name="Equation" r:id="rId4" imgW="1790640" imgH="990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2715" y="1976880"/>
                        <a:ext cx="6358384" cy="3520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6322" y="3595005"/>
            <a:ext cx="528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Temperature &amp; Rate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14.5</a:t>
            </a:r>
          </a:p>
        </p:txBody>
      </p:sp>
    </p:spTree>
    <p:extLst>
      <p:ext uri="{BB962C8B-B14F-4D97-AF65-F5344CB8AC3E}">
        <p14:creationId xmlns:p14="http://schemas.microsoft.com/office/powerpoint/2010/main" val="3081005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Arrhenius Equation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59970" y="1368630"/>
            <a:ext cx="597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000" dirty="0"/>
              <a:t>Relates rate to energy and temperature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568590" y="1741683"/>
          <a:ext cx="1885044" cy="691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Equation" r:id="rId3" imgW="749300" imgH="279400" progId="Equation.DSMT4">
                  <p:embed/>
                </p:oleObj>
              </mc:Choice>
              <mc:Fallback>
                <p:oleObj name="Equation" r:id="rId3" imgW="749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590" y="1741683"/>
                        <a:ext cx="1885044" cy="691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52214" y="2683144"/>
            <a:ext cx="3978974" cy="3161606"/>
            <a:chOff x="352214" y="2473075"/>
            <a:chExt cx="3978974" cy="3161606"/>
          </a:xfrm>
        </p:grpSpPr>
        <p:sp>
          <p:nvSpPr>
            <p:cNvPr id="13" name="Rectangle 12"/>
            <p:cNvSpPr/>
            <p:nvPr/>
          </p:nvSpPr>
          <p:spPr>
            <a:xfrm>
              <a:off x="352214" y="2473075"/>
              <a:ext cx="3962400" cy="31616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683" name="Picture 3" descr="fig16_mcmfe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48" y="3386633"/>
              <a:ext cx="3057525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34665" y="2558371"/>
              <a:ext cx="21355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Frequency Factor 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214" y="2933604"/>
              <a:ext cx="397897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</a:rPr>
                <a:t>Indicative of the number of successful collisions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52361" y="2658430"/>
            <a:ext cx="4081567" cy="3161606"/>
            <a:chOff x="4990205" y="2473075"/>
            <a:chExt cx="4081567" cy="3161606"/>
          </a:xfrm>
        </p:grpSpPr>
        <p:sp>
          <p:nvSpPr>
            <p:cNvPr id="10" name="Rectangle 9"/>
            <p:cNvSpPr/>
            <p:nvPr/>
          </p:nvSpPr>
          <p:spPr>
            <a:xfrm>
              <a:off x="5029200" y="2473075"/>
              <a:ext cx="3962400" cy="31616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68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634" y="3263063"/>
              <a:ext cx="3225113" cy="222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823228" y="2562487"/>
              <a:ext cx="24961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Energy of Activation, </a:t>
              </a:r>
              <a:r>
                <a:rPr lang="en-US" sz="1600" b="1" dirty="0" err="1">
                  <a:solidFill>
                    <a:schemeClr val="bg1"/>
                  </a:solidFill>
                </a:rPr>
                <a:t>E</a:t>
              </a:r>
              <a:r>
                <a:rPr lang="en-US" sz="1600" b="1" baseline="-25000" dirty="0" err="1">
                  <a:solidFill>
                    <a:schemeClr val="bg1"/>
                  </a:solidFill>
                </a:rPr>
                <a:t>a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0205" y="2937720"/>
              <a:ext cx="408156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</a:rPr>
                <a:t>Energy that must be overcome to form 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0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Finding the </a:t>
            </a:r>
            <a:r>
              <a:rPr lang="en-US" dirty="0" err="1"/>
              <a:t>E</a:t>
            </a:r>
            <a:r>
              <a:rPr lang="en-US" baseline="-25000" dirty="0" err="1"/>
              <a:t>a</a:t>
            </a:r>
            <a:r>
              <a:rPr lang="en-US" dirty="0"/>
              <a:t> through plotting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814462"/>
              </p:ext>
            </p:extLst>
          </p:nvPr>
        </p:nvGraphicFramePr>
        <p:xfrm>
          <a:off x="2709681" y="1651590"/>
          <a:ext cx="3987210" cy="485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4" imgW="1460160" imgH="1777680" progId="Equation.DSMT4">
                  <p:embed/>
                </p:oleObj>
              </mc:Choice>
              <mc:Fallback>
                <p:oleObj name="Equation" r:id="rId4" imgW="1460160" imgH="17776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9681" y="1651590"/>
                        <a:ext cx="3987210" cy="4851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5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422" y="3884623"/>
            <a:ext cx="512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Reaction Mechanisms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14.6</a:t>
            </a:r>
          </a:p>
        </p:txBody>
      </p:sp>
    </p:spTree>
    <p:extLst>
      <p:ext uri="{BB962C8B-B14F-4D97-AF65-F5344CB8AC3E}">
        <p14:creationId xmlns:p14="http://schemas.microsoft.com/office/powerpoint/2010/main" val="263729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6552" y="101600"/>
            <a:ext cx="7997959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Chemical Kinetics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7453" y="2021538"/>
            <a:ext cx="8202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speed at which a reaction occurs</a:t>
            </a:r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Kinetics will also explain from a molecular-level how products are formed</a:t>
            </a:r>
          </a:p>
          <a:p>
            <a:pPr>
              <a:buSzPct val="75000"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14_01_Figure.jpg"/>
          <p:cNvPicPr>
            <a:picLocks noChangeAspect="1"/>
          </p:cNvPicPr>
          <p:nvPr/>
        </p:nvPicPr>
        <p:blipFill>
          <a:blip r:embed="rId3"/>
          <a:srcRect b="5251"/>
          <a:stretch>
            <a:fillRect/>
          </a:stretch>
        </p:blipFill>
        <p:spPr>
          <a:xfrm>
            <a:off x="1257300" y="3925961"/>
            <a:ext cx="6629400" cy="18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Definitions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3697" y="1665233"/>
            <a:ext cx="82270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sz="2000" dirty="0"/>
              <a:t>Reaction Mechanisms: how electrons move during a reaction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sz="2000" dirty="0"/>
              <a:t>Intermediate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dirty="0"/>
              <a:t>Species that is produced then consumed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dirty="0"/>
              <a:t>Never partakes or appears in the rate law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sz="2000" dirty="0"/>
              <a:t>Elementary Step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dirty="0"/>
              <a:t>A step that occurs in a reaction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dirty="0"/>
              <a:t>Most reactions have multiple elementary steps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dirty="0"/>
              <a:t>The stoichiometry of these steps </a:t>
            </a:r>
            <a:r>
              <a:rPr lang="en-US" b="1" dirty="0">
                <a:solidFill>
                  <a:srgbClr val="C00000"/>
                </a:solidFill>
              </a:rPr>
              <a:t>CAN</a:t>
            </a:r>
            <a:r>
              <a:rPr lang="en-US" dirty="0"/>
              <a:t> be used to get the reaction order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dirty="0"/>
              <a:t>The sum of these steps leads to the overall reaction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sz="2000" dirty="0" err="1"/>
              <a:t>Molecularity</a:t>
            </a:r>
            <a:endParaRPr lang="en-US" sz="2000" dirty="0"/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dirty="0"/>
              <a:t>Number of reacting particles in an elementary step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dirty="0" err="1"/>
              <a:t>Uni</a:t>
            </a:r>
            <a:r>
              <a:rPr lang="en-US" dirty="0"/>
              <a:t>- (1 species), Bi- (2 species), </a:t>
            </a:r>
            <a:r>
              <a:rPr lang="en-US" dirty="0" err="1"/>
              <a:t>Ter</a:t>
            </a:r>
            <a:r>
              <a:rPr lang="en-US" dirty="0"/>
              <a:t>- (3 species)</a:t>
            </a:r>
          </a:p>
        </p:txBody>
      </p:sp>
    </p:spTree>
    <p:extLst>
      <p:ext uri="{BB962C8B-B14F-4D97-AF65-F5344CB8AC3E}">
        <p14:creationId xmlns:p14="http://schemas.microsoft.com/office/powerpoint/2010/main" val="39839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 Application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9674" y="1419702"/>
            <a:ext cx="854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1">
              <a:buSzPct val="75000"/>
            </a:pPr>
            <a:r>
              <a:rPr lang="en-US" dirty="0"/>
              <a:t>Given the mechanism below state the overall reaction, rate law and  </a:t>
            </a:r>
            <a:r>
              <a:rPr lang="en-US" dirty="0" err="1"/>
              <a:t>molecularity</a:t>
            </a:r>
            <a:r>
              <a:rPr lang="en-US" dirty="0"/>
              <a:t> of each step as well as the intermediate.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7" y="2152530"/>
            <a:ext cx="4331903" cy="19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450638"/>
              </p:ext>
            </p:extLst>
          </p:nvPr>
        </p:nvGraphicFramePr>
        <p:xfrm>
          <a:off x="4916335" y="2652262"/>
          <a:ext cx="4106152" cy="99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Equation" r:id="rId4" imgW="2933700" imgH="711200" progId="Equation.DSMT4">
                  <p:embed/>
                </p:oleObj>
              </mc:Choice>
              <mc:Fallback>
                <p:oleObj name="Equation" r:id="rId4" imgW="29337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335" y="2652262"/>
                        <a:ext cx="4106152" cy="999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04334" y="4620337"/>
            <a:ext cx="7957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75000"/>
              <a:buBlip>
                <a:blip r:embed="rId6"/>
              </a:buBlip>
            </a:pPr>
            <a:r>
              <a:rPr lang="en-US" sz="1600" dirty="0"/>
              <a:t>Rate law for step 1: rate</a:t>
            </a:r>
            <a:r>
              <a:rPr lang="en-US" sz="1600" baseline="-25000" dirty="0"/>
              <a:t>1</a:t>
            </a:r>
            <a:r>
              <a:rPr lang="en-US" sz="1600" dirty="0"/>
              <a:t> = k</a:t>
            </a:r>
            <a:r>
              <a:rPr lang="en-US" sz="1600" baseline="-25000" dirty="0"/>
              <a:t>1</a:t>
            </a:r>
            <a:r>
              <a:rPr lang="en-US" sz="1600" dirty="0"/>
              <a:t>[NO</a:t>
            </a:r>
            <a:r>
              <a:rPr lang="en-US" sz="1600" baseline="-25000" dirty="0"/>
              <a:t>2</a:t>
            </a:r>
            <a:r>
              <a:rPr lang="en-US" sz="1600" dirty="0"/>
              <a:t>]</a:t>
            </a:r>
            <a:r>
              <a:rPr lang="en-US" sz="1600" baseline="30000" dirty="0"/>
              <a:t>2</a:t>
            </a:r>
          </a:p>
          <a:p>
            <a:pPr marL="742950" lvl="1" indent="-285750">
              <a:buSzPct val="75000"/>
              <a:buBlip>
                <a:blip r:embed="rId6"/>
              </a:buBlip>
            </a:pPr>
            <a:r>
              <a:rPr lang="en-US" sz="1600" dirty="0"/>
              <a:t>Rate law for step 2: rate</a:t>
            </a:r>
            <a:r>
              <a:rPr lang="en-US" sz="1600" baseline="-25000" dirty="0"/>
              <a:t>2</a:t>
            </a:r>
            <a:r>
              <a:rPr lang="en-US" sz="1600" dirty="0"/>
              <a:t> = k</a:t>
            </a:r>
            <a:r>
              <a:rPr lang="en-US" sz="1600" baseline="-25000" dirty="0"/>
              <a:t>2</a:t>
            </a:r>
            <a:r>
              <a:rPr lang="en-US" sz="1600" dirty="0"/>
              <a:t>[NO</a:t>
            </a:r>
            <a:r>
              <a:rPr lang="en-US" sz="1600" baseline="-25000" dirty="0"/>
              <a:t>3</a:t>
            </a:r>
            <a:r>
              <a:rPr lang="en-US" sz="1600" dirty="0"/>
              <a:t>][CO]</a:t>
            </a:r>
            <a:endParaRPr lang="en-US" sz="1600" baseline="30000" dirty="0"/>
          </a:p>
          <a:p>
            <a:pPr marL="742950" lvl="1" indent="-285750">
              <a:buSzPct val="75000"/>
              <a:buBlip>
                <a:blip r:embed="rId6"/>
              </a:buBlip>
            </a:pPr>
            <a:r>
              <a:rPr lang="en-US" sz="1600" dirty="0"/>
              <a:t>Both steps have 2 interacting species so bimolecular</a:t>
            </a:r>
          </a:p>
          <a:p>
            <a:pPr marL="742950" lvl="1" indent="-285750">
              <a:buSzPct val="75000"/>
              <a:buBlip>
                <a:blip r:embed="rId6"/>
              </a:buBlip>
            </a:pPr>
            <a:r>
              <a:rPr lang="en-US" sz="1600" dirty="0"/>
              <a:t>Intermediate is NO</a:t>
            </a:r>
            <a:r>
              <a:rPr lang="en-US" sz="1600" baseline="-25000" dirty="0"/>
              <a:t>3</a:t>
            </a:r>
            <a:r>
              <a:rPr lang="en-US" sz="1600" dirty="0"/>
              <a:t> which is produced then consumed</a:t>
            </a:r>
          </a:p>
        </p:txBody>
      </p:sp>
    </p:spTree>
    <p:extLst>
      <p:ext uri="{BB962C8B-B14F-4D97-AF65-F5344CB8AC3E}">
        <p14:creationId xmlns:p14="http://schemas.microsoft.com/office/powerpoint/2010/main" val="3860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Rate Laws &amp;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Reaction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1845613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Examples of </a:t>
            </a:r>
            <a:r>
              <a:rPr lang="en-US" dirty="0" err="1"/>
              <a:t>Molecularity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0698"/>
              </p:ext>
            </p:extLst>
          </p:nvPr>
        </p:nvGraphicFramePr>
        <p:xfrm>
          <a:off x="841312" y="2113008"/>
          <a:ext cx="7661190" cy="3237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Molecularity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Elementary step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Rate Law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Unimolecular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 </a:t>
                      </a:r>
                      <a:r>
                        <a:rPr lang="en-US" sz="180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>
                          <a:effectLst/>
                        </a:rPr>
                        <a:t> products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Rate = k[A]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Bimolecular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+ A </a:t>
                      </a:r>
                      <a:r>
                        <a:rPr lang="en-US" sz="1800" dirty="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 dirty="0">
                          <a:effectLst/>
                        </a:rPr>
                        <a:t> products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Rate = k[A]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Bimolecular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 + B </a:t>
                      </a:r>
                      <a:r>
                        <a:rPr lang="en-US" sz="180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>
                          <a:effectLst/>
                        </a:rPr>
                        <a:t> products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Rate = [A][B]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Termolecular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 + A + A </a:t>
                      </a:r>
                      <a:r>
                        <a:rPr lang="en-US" sz="180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>
                          <a:effectLst/>
                        </a:rPr>
                        <a:t> products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Rate = k[A]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Termolecular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 + A + B </a:t>
                      </a:r>
                      <a:r>
                        <a:rPr lang="en-US" sz="180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>
                          <a:effectLst/>
                        </a:rPr>
                        <a:t> products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Rate = k[A]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[B]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Termolecular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+ B + C </a:t>
                      </a:r>
                      <a:r>
                        <a:rPr lang="en-US" sz="1800" dirty="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 dirty="0">
                          <a:effectLst/>
                        </a:rPr>
                        <a:t> products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Rate = k[A][B][C]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076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Rate Laws for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Overall Reactions</a:t>
            </a:r>
          </a:p>
        </p:txBody>
      </p:sp>
    </p:spTree>
    <p:extLst>
      <p:ext uri="{BB962C8B-B14F-4D97-AF65-F5344CB8AC3E}">
        <p14:creationId xmlns:p14="http://schemas.microsoft.com/office/powerpoint/2010/main" val="2831088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Rate Determining Step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00482" y="1478746"/>
            <a:ext cx="75428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The slowest step in a mechanism</a:t>
            </a:r>
          </a:p>
          <a:p>
            <a:pPr algn="just"/>
            <a:endParaRPr lang="en-US" dirty="0"/>
          </a:p>
          <a:p>
            <a:pPr marL="285750" indent="-285750" algn="just">
              <a:buSzPct val="75000"/>
              <a:buBlip>
                <a:blip r:embed="rId3"/>
              </a:buBlip>
            </a:pPr>
            <a:r>
              <a:rPr lang="en-US" dirty="0"/>
              <a:t>Just like the slowest person in a relay race – the slowest step in the mechanism will ruin the speed/time of the reaction</a:t>
            </a:r>
          </a:p>
          <a:p>
            <a:pPr marL="285750" indent="-285750" algn="just">
              <a:buSzPct val="75000"/>
              <a:buBlip>
                <a:blip r:embed="rId3"/>
              </a:buBlip>
            </a:pPr>
            <a:endParaRPr lang="en-US" dirty="0"/>
          </a:p>
          <a:p>
            <a:pPr marL="285750" indent="-285750" algn="just">
              <a:buSzPct val="75000"/>
              <a:buBlip>
                <a:blip r:embed="rId3"/>
              </a:buBlip>
            </a:pPr>
            <a:r>
              <a:rPr lang="en-US" dirty="0"/>
              <a:t>If the slow step is first it is very easy to get the rate law:</a:t>
            </a:r>
          </a:p>
          <a:p>
            <a:pPr algn="just"/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2157"/>
              </p:ext>
            </p:extLst>
          </p:nvPr>
        </p:nvGraphicFramePr>
        <p:xfrm>
          <a:off x="1719263" y="3333750"/>
          <a:ext cx="56927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Equation" r:id="rId4" imgW="2844720" imgH="507960" progId="Equation.DSMT4">
                  <p:embed/>
                </p:oleObj>
              </mc:Choice>
              <mc:Fallback>
                <p:oleObj name="Equation" r:id="rId4" imgW="284472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3333750"/>
                        <a:ext cx="5692775" cy="1011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518620"/>
              </p:ext>
            </p:extLst>
          </p:nvPr>
        </p:nvGraphicFramePr>
        <p:xfrm>
          <a:off x="1663744" y="4581525"/>
          <a:ext cx="53419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2" name="Equation" r:id="rId6" imgW="2666880" imgH="241200" progId="Equation.DSMT4">
                  <p:embed/>
                </p:oleObj>
              </mc:Choice>
              <mc:Fallback>
                <p:oleObj name="Equation" r:id="rId6" imgW="2666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63744" y="4581525"/>
                        <a:ext cx="5341937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3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 for Fast Step First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5898" y="1324908"/>
            <a:ext cx="873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is the rate law for the mechanism below?</a:t>
            </a:r>
            <a:endParaRPr lang="en-US" sz="160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36687"/>
              </p:ext>
            </p:extLst>
          </p:nvPr>
        </p:nvGraphicFramePr>
        <p:xfrm>
          <a:off x="2294907" y="1902941"/>
          <a:ext cx="4773668" cy="92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Equation" r:id="rId3" imgW="2603500" imgH="508000" progId="Equation.DSMT4">
                  <p:embed/>
                </p:oleObj>
              </mc:Choice>
              <mc:Fallback>
                <p:oleObj name="Equation" r:id="rId3" imgW="26035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07" y="1902941"/>
                        <a:ext cx="4773668" cy="92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5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Fast Equilibrium Applied Example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5898" y="1324908"/>
            <a:ext cx="87316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rate laws for the thermal and photochemical decomposition of NO</a:t>
            </a:r>
            <a:r>
              <a:rPr lang="en-US" sz="2000" baseline="-25000" dirty="0"/>
              <a:t>2</a:t>
            </a:r>
            <a:r>
              <a:rPr lang="en-US" sz="2000" dirty="0"/>
              <a:t> are different.  Which of the following mechanisms are possible for thermal and photochemical rates given the information below?</a:t>
            </a:r>
          </a:p>
          <a:p>
            <a:pPr algn="ctr"/>
            <a:r>
              <a:rPr lang="en-US" sz="2000" dirty="0"/>
              <a:t>	Thermal rate = k[NO</a:t>
            </a:r>
            <a:r>
              <a:rPr lang="en-US" sz="2000" baseline="-25000" dirty="0"/>
              <a:t>2</a:t>
            </a:r>
            <a:r>
              <a:rPr lang="en-US" sz="2000" dirty="0"/>
              <a:t>]</a:t>
            </a:r>
            <a:r>
              <a:rPr lang="en-US" sz="2000" baseline="30000" dirty="0"/>
              <a:t>2</a:t>
            </a:r>
            <a:endParaRPr lang="en-US" sz="2000" dirty="0"/>
          </a:p>
          <a:p>
            <a:pPr algn="ctr"/>
            <a:r>
              <a:rPr lang="en-US" sz="2000" dirty="0"/>
              <a:t>	Photochemical rate = k[NO</a:t>
            </a:r>
            <a:r>
              <a:rPr lang="en-US" sz="2000" baseline="-25000" dirty="0"/>
              <a:t>2</a:t>
            </a:r>
            <a:r>
              <a:rPr lang="en-US" sz="2000" dirty="0"/>
              <a:t>]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43022"/>
              </p:ext>
            </p:extLst>
          </p:nvPr>
        </p:nvGraphicFramePr>
        <p:xfrm>
          <a:off x="513277" y="3107296"/>
          <a:ext cx="21034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8" name="Equation" r:id="rId3" imgW="2108160" imgH="482400" progId="Equation.DSMT4">
                  <p:embed/>
                </p:oleObj>
              </mc:Choice>
              <mc:Fallback>
                <p:oleObj name="Equation" r:id="rId3" imgW="21081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77" y="3107296"/>
                        <a:ext cx="210343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00967"/>
              </p:ext>
            </p:extLst>
          </p:nvPr>
        </p:nvGraphicFramePr>
        <p:xfrm>
          <a:off x="3639598" y="3107296"/>
          <a:ext cx="1870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9" name="Equation" r:id="rId5" imgW="1866600" imgH="749160" progId="Equation.DSMT4">
                  <p:embed/>
                </p:oleObj>
              </mc:Choice>
              <mc:Fallback>
                <p:oleObj name="Equation" r:id="rId5" imgW="1866600" imgH="749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598" y="3107296"/>
                        <a:ext cx="18700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94029"/>
              </p:ext>
            </p:extLst>
          </p:nvPr>
        </p:nvGraphicFramePr>
        <p:xfrm>
          <a:off x="6555850" y="3107296"/>
          <a:ext cx="2187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0" name="Equation" r:id="rId7" imgW="2184120" imgH="482400" progId="Equation.DSMT4">
                  <p:embed/>
                </p:oleObj>
              </mc:Choice>
              <mc:Fallback>
                <p:oleObj name="Equation" r:id="rId7" imgW="218412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850" y="3107296"/>
                        <a:ext cx="21875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0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Mechanisms &amp; Energy Profiles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796073"/>
              </p:ext>
            </p:extLst>
          </p:nvPr>
        </p:nvGraphicFramePr>
        <p:xfrm>
          <a:off x="432528" y="1507524"/>
          <a:ext cx="4868563" cy="365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28" y="1507524"/>
                        <a:ext cx="4868563" cy="3651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949976"/>
              </p:ext>
            </p:extLst>
          </p:nvPr>
        </p:nvGraphicFramePr>
        <p:xfrm>
          <a:off x="5165166" y="2879124"/>
          <a:ext cx="3590730" cy="93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5" imgW="1854200" imgH="482600" progId="Equation.DSMT4">
                  <p:embed/>
                </p:oleObj>
              </mc:Choice>
              <mc:Fallback>
                <p:oleObj name="Equation" r:id="rId5" imgW="1854200" imgH="482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166" y="2879124"/>
                        <a:ext cx="3590730" cy="939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5833" y="5868774"/>
            <a:ext cx="877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slow step has the larger </a:t>
            </a:r>
            <a:r>
              <a:rPr lang="en-US" dirty="0" err="1"/>
              <a:t>Ea</a:t>
            </a:r>
            <a:r>
              <a:rPr lang="en-US" dirty="0"/>
              <a:t> since it takes longer to generate more energy</a:t>
            </a:r>
          </a:p>
        </p:txBody>
      </p:sp>
    </p:spTree>
    <p:extLst>
      <p:ext uri="{BB962C8B-B14F-4D97-AF65-F5344CB8AC3E}">
        <p14:creationId xmlns:p14="http://schemas.microsoft.com/office/powerpoint/2010/main" val="35520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Transition State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4974" y="2385567"/>
            <a:ext cx="7871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 err="1"/>
              <a:t>Defn</a:t>
            </a:r>
            <a:r>
              <a:rPr lang="en-US" dirty="0"/>
              <a:t>: state at which reactant bonds are broken and product bonds begin to form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Located at the top of the hump for each elementary step in the reaction profile</a:t>
            </a:r>
          </a:p>
        </p:txBody>
      </p:sp>
    </p:spTree>
    <p:extLst>
      <p:ext uri="{BB962C8B-B14F-4D97-AF65-F5344CB8AC3E}">
        <p14:creationId xmlns:p14="http://schemas.microsoft.com/office/powerpoint/2010/main" val="23372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6552" y="101600"/>
            <a:ext cx="7997959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Reaction Rate Factors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7453" y="1872249"/>
            <a:ext cx="82022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sz="2000" dirty="0"/>
              <a:t>Physical state of the reactants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More rapidly the reactants collide the more quickly they can react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Homogeneous reactions are often faster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sz="2000" dirty="0"/>
              <a:t>Reactant concentrations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Increasing reactant concentration generally increase the </a:t>
            </a:r>
            <a:r>
              <a:rPr lang="en-US" sz="1600" dirty="0" err="1"/>
              <a:t>rxn</a:t>
            </a:r>
            <a:r>
              <a:rPr lang="en-US" sz="1600" dirty="0"/>
              <a:t> rate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This occurs as there are more molecules so more collisions occur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sz="2000" dirty="0"/>
              <a:t>Reaction temperature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Reaction rates generally increase with T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As T is increased molecules move faster allowing for more collisions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sz="2000" dirty="0"/>
              <a:t>Presence of a catalyst – see 14.6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Allow the reaction to go faster without impacting the balanced chemical equation</a:t>
            </a:r>
          </a:p>
          <a:p>
            <a:pPr>
              <a:buSzPct val="75000"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23" y="2973993"/>
            <a:ext cx="4864947" cy="24094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Reaction Profile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68646" y="1506679"/>
            <a:ext cx="35229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4"/>
              </a:buBlip>
            </a:pPr>
            <a:r>
              <a:rPr lang="en-US" sz="1600" dirty="0"/>
              <a:t>Draw each step as a hump – be sure the fast step hump is smaller than slow (measured from previous valley to peak max</a:t>
            </a:r>
          </a:p>
          <a:p>
            <a:pPr marL="285750" indent="-285750">
              <a:buSzPct val="75000"/>
              <a:buBlip>
                <a:blip r:embed="rId4"/>
              </a:buBlip>
            </a:pPr>
            <a:endParaRPr lang="en-US" sz="1600" dirty="0"/>
          </a:p>
          <a:p>
            <a:pPr marL="285750" indent="-285750">
              <a:buSzPct val="75000"/>
              <a:buBlip>
                <a:blip r:embed="rId4"/>
              </a:buBlip>
            </a:pPr>
            <a:r>
              <a:rPr lang="en-US" sz="1600" dirty="0"/>
              <a:t>Put the reactants and products in each valley</a:t>
            </a:r>
          </a:p>
          <a:p>
            <a:pPr>
              <a:buSzPct val="75000"/>
            </a:pPr>
            <a:endParaRPr lang="en-US" sz="1600" dirty="0"/>
          </a:p>
          <a:p>
            <a:pPr marL="285750" indent="-285750">
              <a:buSzPct val="75000"/>
              <a:buBlip>
                <a:blip r:embed="rId4"/>
              </a:buBlip>
            </a:pPr>
            <a:r>
              <a:rPr lang="en-US" sz="1600" dirty="0"/>
              <a:t>Located at the top of the hump for each elementary step in the reaction profile</a:t>
            </a:r>
          </a:p>
          <a:p>
            <a:pPr marL="285750" indent="-285750">
              <a:buSzPct val="75000"/>
              <a:buBlip>
                <a:blip r:embed="rId4"/>
              </a:buBlip>
            </a:pPr>
            <a:endParaRPr lang="en-US" sz="1600" dirty="0"/>
          </a:p>
          <a:p>
            <a:pPr marL="285750" indent="-285750">
              <a:buSzPct val="75000"/>
              <a:buBlip>
                <a:blip r:embed="rId4"/>
              </a:buBlip>
            </a:pPr>
            <a:r>
              <a:rPr lang="en-US" sz="1600" dirty="0"/>
              <a:t>Finally verify the end of the profile is indicative of endothermic, exothermic or neither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87540" y="6274200"/>
            <a:ext cx="1932446" cy="499872"/>
            <a:chOff x="6987540" y="6274200"/>
            <a:chExt cx="1932446" cy="4998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466016" y="636380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7706" y="469278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3A +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7090" y="422438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 +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2684" y="505943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 + 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9832" y="3470905"/>
            <a:ext cx="6110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T.S.</a:t>
            </a:r>
            <a:r>
              <a:rPr lang="en-US" baseline="-25000" dirty="0"/>
              <a:t>1</a:t>
            </a:r>
          </a:p>
          <a:p>
            <a:pPr algn="ctr"/>
            <a:r>
              <a:rPr lang="en-US" sz="1200" baseline="-25000" dirty="0"/>
              <a:t>A—B--C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8905" y="2487514"/>
            <a:ext cx="7120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T.S.</a:t>
            </a:r>
            <a:r>
              <a:rPr lang="en-US" baseline="-25000" dirty="0"/>
              <a:t>2</a:t>
            </a:r>
          </a:p>
          <a:p>
            <a:pPr algn="ctr"/>
            <a:r>
              <a:rPr lang="en-US" sz="1200" baseline="-25000" dirty="0"/>
              <a:t>A—C--D--E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38938"/>
              </p:ext>
            </p:extLst>
          </p:nvPr>
        </p:nvGraphicFramePr>
        <p:xfrm>
          <a:off x="274391" y="1764028"/>
          <a:ext cx="3464581" cy="89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Equation" r:id="rId6" imgW="1981080" imgH="507960" progId="Equation.DSMT4">
                  <p:embed/>
                </p:oleObj>
              </mc:Choice>
              <mc:Fallback>
                <p:oleObj name="Equation" r:id="rId6" imgW="1981080" imgH="50796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91" y="1764028"/>
                        <a:ext cx="3464581" cy="891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801314" y="4514402"/>
            <a:ext cx="1152880" cy="929475"/>
            <a:chOff x="827948" y="3457959"/>
            <a:chExt cx="1152880" cy="929475"/>
          </a:xfrm>
        </p:grpSpPr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V="1">
              <a:off x="1399962" y="3457959"/>
              <a:ext cx="0" cy="4684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27948" y="3864214"/>
              <a:ext cx="1152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sym typeface="Symbol" panose="05050102010706020507" pitchFamily="18" charset="2"/>
                </a:rPr>
                <a:t></a:t>
              </a:r>
              <a:r>
                <a:rPr lang="en-US" sz="1600" dirty="0" err="1">
                  <a:solidFill>
                    <a:srgbClr val="FF0000"/>
                  </a:solidFill>
                  <a:sym typeface="Symbol" panose="05050102010706020507" pitchFamily="18" charset="2"/>
                </a:rPr>
                <a:t>H</a:t>
              </a:r>
              <a:r>
                <a:rPr lang="en-US" sz="1600" baseline="-25000" dirty="0" err="1">
                  <a:solidFill>
                    <a:srgbClr val="FF0000"/>
                  </a:solidFill>
                  <a:sym typeface="Symbol" panose="05050102010706020507" pitchFamily="18" charset="2"/>
                </a:rPr>
                <a:t>rxn</a:t>
              </a:r>
              <a:r>
                <a:rPr lang="en-US" sz="1600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  <a:sym typeface="Symbol" panose="05050102010706020507" pitchFamily="18" charset="2"/>
                </a:rPr>
                <a:t>&gt; 0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endothermic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24805" y="4993462"/>
            <a:ext cx="1026242" cy="825801"/>
            <a:chOff x="2251439" y="3937019"/>
            <a:chExt cx="1026242" cy="825801"/>
          </a:xfrm>
        </p:grpSpPr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flipV="1">
              <a:off x="2767256" y="3937019"/>
              <a:ext cx="0" cy="389943"/>
            </a:xfrm>
            <a:prstGeom prst="straightConnector1">
              <a:avLst/>
            </a:prstGeom>
            <a:ln>
              <a:solidFill>
                <a:srgbClr val="0C03BD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51439" y="4239600"/>
              <a:ext cx="10262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C03BD"/>
                  </a:solidFill>
                  <a:sym typeface="Symbol" panose="05050102010706020507" pitchFamily="18" charset="2"/>
                </a:rPr>
                <a:t></a:t>
              </a:r>
              <a:r>
                <a:rPr lang="en-US" sz="1600" dirty="0" err="1">
                  <a:solidFill>
                    <a:srgbClr val="0C03BD"/>
                  </a:solidFill>
                  <a:sym typeface="Symbol" panose="05050102010706020507" pitchFamily="18" charset="2"/>
                </a:rPr>
                <a:t>H</a:t>
              </a:r>
              <a:r>
                <a:rPr lang="en-US" sz="1600" baseline="-25000" dirty="0" err="1">
                  <a:solidFill>
                    <a:srgbClr val="0C03BD"/>
                  </a:solidFill>
                  <a:sym typeface="Symbol" panose="05050102010706020507" pitchFamily="18" charset="2"/>
                </a:rPr>
                <a:t>rxn</a:t>
              </a:r>
              <a:r>
                <a:rPr lang="en-US" sz="1600" baseline="-25000" dirty="0">
                  <a:solidFill>
                    <a:srgbClr val="0C03BD"/>
                  </a:solidFill>
                  <a:sym typeface="Symbol" panose="05050102010706020507" pitchFamily="18" charset="2"/>
                </a:rPr>
                <a:t> &lt;</a:t>
              </a:r>
              <a:r>
                <a:rPr lang="en-US" sz="1600" dirty="0">
                  <a:solidFill>
                    <a:srgbClr val="0C03BD"/>
                  </a:solidFill>
                  <a:sym typeface="Symbol" panose="05050102010706020507" pitchFamily="18" charset="2"/>
                </a:rPr>
                <a:t> 0</a:t>
              </a:r>
            </a:p>
            <a:p>
              <a:pPr algn="ctr"/>
              <a:r>
                <a:rPr lang="en-US" sz="1200" dirty="0">
                  <a:solidFill>
                    <a:srgbClr val="0C03BD"/>
                  </a:solidFill>
                </a:rPr>
                <a:t>exothermic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73364" y="492065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ym typeface="Symbol" panose="05050102010706020507" pitchFamily="18" charset="2"/>
              </a:rPr>
              <a:t></a:t>
            </a:r>
            <a:r>
              <a:rPr lang="en-US" sz="1600" dirty="0" err="1">
                <a:sym typeface="Symbol" panose="05050102010706020507" pitchFamily="18" charset="2"/>
              </a:rPr>
              <a:t>H</a:t>
            </a:r>
            <a:r>
              <a:rPr lang="en-US" sz="1600" baseline="-25000" dirty="0" err="1">
                <a:sym typeface="Symbol" panose="05050102010706020507" pitchFamily="18" charset="2"/>
              </a:rPr>
              <a:t>rxn</a:t>
            </a:r>
            <a:r>
              <a:rPr lang="en-US" sz="1600" baseline="-25000" dirty="0">
                <a:sym typeface="Symbol" panose="05050102010706020507" pitchFamily="18" charset="2"/>
              </a:rPr>
              <a:t> </a:t>
            </a:r>
            <a:r>
              <a:rPr lang="en-US" sz="1600" dirty="0">
                <a:sym typeface="Symbol" panose="05050102010706020507" pitchFamily="18" charset="2"/>
              </a:rPr>
              <a:t>= 0</a:t>
            </a:r>
          </a:p>
          <a:p>
            <a:pPr algn="ctr"/>
            <a:r>
              <a:rPr lang="en-US" sz="1200" dirty="0"/>
              <a:t>neither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82738" y="3944217"/>
            <a:ext cx="1012908" cy="1056342"/>
            <a:chOff x="709372" y="2887774"/>
            <a:chExt cx="1012908" cy="1056342"/>
          </a:xfrm>
        </p:grpSpPr>
        <p:sp>
          <p:nvSpPr>
            <p:cNvPr id="22" name="Rectangle 21"/>
            <p:cNvSpPr/>
            <p:nvPr/>
          </p:nvSpPr>
          <p:spPr>
            <a:xfrm>
              <a:off x="1561519" y="2887774"/>
              <a:ext cx="160761" cy="104924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9372" y="3898397"/>
              <a:ext cx="910323" cy="45719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78192" y="2979957"/>
            <a:ext cx="1284430" cy="1635110"/>
            <a:chOff x="2404826" y="1923514"/>
            <a:chExt cx="1284430" cy="1635110"/>
          </a:xfrm>
        </p:grpSpPr>
        <p:sp>
          <p:nvSpPr>
            <p:cNvPr id="28" name="Rectangle 27"/>
            <p:cNvSpPr/>
            <p:nvPr/>
          </p:nvSpPr>
          <p:spPr>
            <a:xfrm>
              <a:off x="3528495" y="1923514"/>
              <a:ext cx="160761" cy="162801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04826" y="3512905"/>
              <a:ext cx="1172968" cy="45719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03441" y="4186122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-25000" dirty="0" smtClean="0"/>
              <a:t>a1</a:t>
            </a:r>
            <a:endParaRPr lang="en-US" sz="16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065177" y="3624794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-25000" dirty="0" smtClean="0"/>
              <a:t>a2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23773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1" grpId="0"/>
      <p:bldP spid="15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6322" y="3595005"/>
            <a:ext cx="528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Catalysis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14.7</a:t>
            </a:r>
          </a:p>
        </p:txBody>
      </p:sp>
    </p:spTree>
    <p:extLst>
      <p:ext uri="{BB962C8B-B14F-4D97-AF65-F5344CB8AC3E}">
        <p14:creationId xmlns:p14="http://schemas.microsoft.com/office/powerpoint/2010/main" val="42736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Catalyst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6491" y="1437787"/>
            <a:ext cx="8410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species that lowers the activation energy of a chemical reaction and does not undergo any permanent chemical change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280" y="2829690"/>
            <a:ext cx="78712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3"/>
              </a:buBlip>
            </a:pPr>
            <a:r>
              <a:rPr lang="en-US" sz="2000" dirty="0"/>
              <a:t>it is not present in the overall reaction expression</a:t>
            </a:r>
          </a:p>
          <a:p>
            <a:pPr>
              <a:buSzPct val="75000"/>
            </a:pPr>
            <a:endParaRPr lang="en-US" sz="2000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2000" dirty="0"/>
              <a:t>it is not present in the rate law</a:t>
            </a:r>
          </a:p>
          <a:p>
            <a:pPr>
              <a:buSzPct val="75000"/>
            </a:pPr>
            <a:endParaRPr lang="en-US" sz="2000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2000" dirty="0"/>
              <a:t>it must be consumed and produced in the elementary steps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sz="2000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2000" dirty="0"/>
              <a:t>Two types of catalysts:</a:t>
            </a:r>
          </a:p>
          <a:p>
            <a:pPr marL="742950" lvl="1" indent="-285750">
              <a:buSzPct val="75000"/>
              <a:buBlip>
                <a:blip r:embed="rId3"/>
              </a:buBlip>
            </a:pPr>
            <a:r>
              <a:rPr lang="en-US" dirty="0"/>
              <a:t>Homogeneous: in the same phase as the reactants</a:t>
            </a:r>
          </a:p>
          <a:p>
            <a:pPr marL="742950" lvl="1" indent="-285750">
              <a:buSzPct val="75000"/>
              <a:buBlip>
                <a:blip r:embed="rId3"/>
              </a:buBlip>
            </a:pPr>
            <a:r>
              <a:rPr lang="en-US" dirty="0"/>
              <a:t>Heterogeneous: a different phase from reactants</a:t>
            </a:r>
          </a:p>
        </p:txBody>
      </p:sp>
    </p:spTree>
    <p:extLst>
      <p:ext uri="{BB962C8B-B14F-4D97-AF65-F5344CB8AC3E}">
        <p14:creationId xmlns:p14="http://schemas.microsoft.com/office/powerpoint/2010/main" val="38643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 of Catalysis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240928"/>
              </p:ext>
            </p:extLst>
          </p:nvPr>
        </p:nvGraphicFramePr>
        <p:xfrm>
          <a:off x="469557" y="1761059"/>
          <a:ext cx="4319716" cy="32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5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57" y="1761059"/>
                        <a:ext cx="4319716" cy="3239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3469" y="1761059"/>
            <a:ext cx="3212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Uncatalyzed</a:t>
            </a:r>
            <a:r>
              <a:rPr lang="en-US" dirty="0"/>
              <a:t> mechanism - blue line in the figure</a:t>
            </a:r>
          </a:p>
          <a:p>
            <a:r>
              <a:rPr lang="en-US" dirty="0"/>
              <a:t>			 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 Catalyzed mechanism - red line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38057"/>
              </p:ext>
            </p:extLst>
          </p:nvPr>
        </p:nvGraphicFramePr>
        <p:xfrm>
          <a:off x="5901902" y="2356500"/>
          <a:ext cx="2455890" cy="129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6" name="Equation" r:id="rId5" imgW="1917360" imgH="1015920" progId="Equation.DSMT4">
                  <p:embed/>
                </p:oleObj>
              </mc:Choice>
              <mc:Fallback>
                <p:oleObj name="Equation" r:id="rId5" imgW="1917360" imgH="1015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902" y="2356500"/>
                        <a:ext cx="2455890" cy="1293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551311"/>
              </p:ext>
            </p:extLst>
          </p:nvPr>
        </p:nvGraphicFramePr>
        <p:xfrm>
          <a:off x="5635216" y="4586310"/>
          <a:ext cx="2989262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7" name="Equation" r:id="rId7" imgW="2298600" imgH="1015920" progId="Equation.DSMT4">
                  <p:embed/>
                </p:oleObj>
              </mc:Choice>
              <mc:Fallback>
                <p:oleObj name="Equation" r:id="rId7" imgW="2298600" imgH="1015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216" y="4586310"/>
                        <a:ext cx="2989262" cy="1312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9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13002" y="3845720"/>
            <a:ext cx="512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Reaction Rates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14.2</a:t>
            </a:r>
          </a:p>
        </p:txBody>
      </p:sp>
    </p:spTree>
    <p:extLst>
      <p:ext uri="{BB962C8B-B14F-4D97-AF65-F5344CB8AC3E}">
        <p14:creationId xmlns:p14="http://schemas.microsoft.com/office/powerpoint/2010/main" val="223088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6552" y="101600"/>
            <a:ext cx="7997959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Reaction Rate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2214" y="1492645"/>
            <a:ext cx="82022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The rates at which products are formed and reactants are consumed are connected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They are </a:t>
            </a:r>
            <a:r>
              <a:rPr lang="en-US" b="1" dirty="0">
                <a:solidFill>
                  <a:srgbClr val="FF0000"/>
                </a:solidFill>
              </a:rPr>
              <a:t>always</a:t>
            </a:r>
            <a:r>
              <a:rPr lang="en-US" dirty="0"/>
              <a:t> represented as concentration change / time change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For the general case </a:t>
            </a:r>
            <a:r>
              <a:rPr lang="en-US" dirty="0" err="1"/>
              <a:t>aA</a:t>
            </a:r>
            <a:r>
              <a:rPr lang="en-US" dirty="0"/>
              <a:t> + </a:t>
            </a:r>
            <a:r>
              <a:rPr lang="en-US" dirty="0" err="1"/>
              <a:t>bB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 err="1"/>
              <a:t>cC</a:t>
            </a:r>
            <a:r>
              <a:rPr lang="en-US" dirty="0"/>
              <a:t> + </a:t>
            </a:r>
            <a:r>
              <a:rPr lang="en-US" dirty="0" err="1"/>
              <a:t>dD</a:t>
            </a:r>
            <a:r>
              <a:rPr lang="en-US" dirty="0"/>
              <a:t> the relationships are: 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r>
              <a:rPr lang="en-US" dirty="0"/>
              <a:t>	where </a:t>
            </a:r>
            <a:r>
              <a:rPr lang="en-US" dirty="0">
                <a:sym typeface="Symbol"/>
              </a:rPr>
              <a:t></a:t>
            </a:r>
            <a:r>
              <a:rPr lang="en-US" dirty="0"/>
              <a:t>t =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dirty="0"/>
              <a:t> - t</a:t>
            </a:r>
            <a:r>
              <a:rPr lang="en-US" baseline="-25000" dirty="0"/>
              <a:t>i</a:t>
            </a:r>
            <a:r>
              <a:rPr lang="en-US" dirty="0"/>
              <a:t>, [A] is the concentration of A (moles/L) and </a:t>
            </a:r>
          </a:p>
          <a:p>
            <a:r>
              <a:rPr lang="en-US" dirty="0">
                <a:sym typeface="Symbol"/>
              </a:rPr>
              <a:t>		</a:t>
            </a:r>
            <a:r>
              <a:rPr lang="en-US" dirty="0"/>
              <a:t>[A] = [A]</a:t>
            </a:r>
            <a:r>
              <a:rPr lang="en-US" baseline="-25000" dirty="0"/>
              <a:t>f</a:t>
            </a:r>
            <a:r>
              <a:rPr lang="en-US" dirty="0"/>
              <a:t> - [A]</a:t>
            </a:r>
            <a:r>
              <a:rPr lang="en-US" baseline="-25000" dirty="0"/>
              <a:t>i</a:t>
            </a:r>
          </a:p>
          <a:p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we loose reactants as products are formed which is why the rates of A &amp; B are negative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389819"/>
              </p:ext>
            </p:extLst>
          </p:nvPr>
        </p:nvGraphicFramePr>
        <p:xfrm>
          <a:off x="1704529" y="3800969"/>
          <a:ext cx="5497665" cy="73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Equation" r:id="rId4" imgW="2933700" imgH="393700" progId="Equation.DSMT4">
                  <p:embed/>
                </p:oleObj>
              </mc:Choice>
              <mc:Fallback>
                <p:oleObj name="Equation" r:id="rId4" imgW="29337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529" y="3800969"/>
                        <a:ext cx="5497665" cy="73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1600"/>
            <a:ext cx="8991600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 Application of Definition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92873" y="1361563"/>
            <a:ext cx="821659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dirty="0"/>
              <a:t>1. What is the rate relationship between the production of O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3</a:t>
            </a:r>
            <a:r>
              <a:rPr lang="en-US" dirty="0"/>
              <a:t>? </a:t>
            </a:r>
          </a:p>
          <a:p>
            <a:pPr algn="ctr">
              <a:buSzPct val="75000"/>
            </a:pPr>
            <a:r>
              <a:rPr lang="en-US" dirty="0"/>
              <a:t>2O</a:t>
            </a:r>
            <a:r>
              <a:rPr lang="en-US" baseline="-25000" dirty="0"/>
              <a:t>3(g)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3O</a:t>
            </a:r>
            <a:r>
              <a:rPr lang="en-US" baseline="-25000" dirty="0"/>
              <a:t>2(g)</a:t>
            </a:r>
          </a:p>
          <a:p>
            <a:pPr algn="ctr">
              <a:buSzPct val="75000"/>
            </a:pPr>
            <a:endParaRPr lang="en-US" baseline="-25000" dirty="0"/>
          </a:p>
          <a:p>
            <a:pPr algn="ctr">
              <a:buSzPct val="75000"/>
            </a:pPr>
            <a:endParaRPr lang="en-US" baseline="-25000" dirty="0"/>
          </a:p>
          <a:p>
            <a:pPr algn="ctr">
              <a:buSzPct val="75000"/>
            </a:pPr>
            <a:endParaRPr lang="en-US" baseline="-25000" dirty="0"/>
          </a:p>
          <a:p>
            <a:pPr algn="ctr">
              <a:buSzPct val="75000"/>
            </a:pPr>
            <a:endParaRPr lang="en-US" baseline="-25000" dirty="0"/>
          </a:p>
          <a:p>
            <a:pPr algn="ctr">
              <a:buSzPct val="75000"/>
            </a:pPr>
            <a:endParaRPr lang="en-US" baseline="-25000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1600" dirty="0"/>
              <a:t>the rate of O</a:t>
            </a:r>
            <a:r>
              <a:rPr lang="en-US" sz="1600" baseline="-25000" dirty="0"/>
              <a:t>2</a:t>
            </a:r>
            <a:r>
              <a:rPr lang="en-US" sz="1600" dirty="0"/>
              <a:t> production is 1.5 times faster than the ate of consumption of O</a:t>
            </a:r>
            <a:r>
              <a:rPr lang="en-US" sz="1600" baseline="-25000" dirty="0"/>
              <a:t>3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1600" dirty="0"/>
              <a:t>the rate of O</a:t>
            </a:r>
            <a:r>
              <a:rPr lang="en-US" sz="1600" baseline="-25000" dirty="0"/>
              <a:t>3</a:t>
            </a:r>
            <a:r>
              <a:rPr lang="en-US" sz="1600" dirty="0"/>
              <a:t> consumption is 2/3 times the production of O</a:t>
            </a:r>
            <a:r>
              <a:rPr lang="en-US" sz="1600" baseline="-25000" dirty="0"/>
              <a:t>2</a:t>
            </a:r>
            <a:endParaRPr lang="en-US" sz="1600" dirty="0"/>
          </a:p>
          <a:p>
            <a:pPr marL="285750" indent="-285750">
              <a:buSzPct val="75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880044"/>
              </p:ext>
            </p:extLst>
          </p:nvPr>
        </p:nvGraphicFramePr>
        <p:xfrm>
          <a:off x="1148479" y="2159424"/>
          <a:ext cx="6501256" cy="636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Equation" r:id="rId4" imgW="3987800" imgH="393700" progId="Equation.DSMT4">
                  <p:embed/>
                </p:oleObj>
              </mc:Choice>
              <mc:Fallback>
                <p:oleObj name="Equation" r:id="rId4" imgW="3987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479" y="2159424"/>
                        <a:ext cx="6501256" cy="636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2873" y="3763474"/>
            <a:ext cx="7805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The decomposition of 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 proceeds according to the equation: </a:t>
            </a:r>
          </a:p>
          <a:p>
            <a:pPr algn="ctr"/>
            <a:r>
              <a:rPr lang="en-US" dirty="0"/>
              <a:t>	 2N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5(g)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4NO</a:t>
            </a:r>
            <a:r>
              <a:rPr lang="en-US" baseline="-25000" dirty="0"/>
              <a:t>2(g)</a:t>
            </a:r>
            <a:r>
              <a:rPr lang="en-US" dirty="0"/>
              <a:t> + O</a:t>
            </a:r>
            <a:r>
              <a:rPr lang="en-US" baseline="-25000" dirty="0"/>
              <a:t>2(g)</a:t>
            </a:r>
            <a:endParaRPr lang="en-US" dirty="0"/>
          </a:p>
          <a:p>
            <a:r>
              <a:rPr lang="en-US" dirty="0"/>
              <a:t>If the rate of decomposition of 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 at a particular instant is 4.2 x 10</a:t>
            </a:r>
            <a:r>
              <a:rPr lang="en-US" baseline="30000" dirty="0"/>
              <a:t>-7</a:t>
            </a:r>
            <a:r>
              <a:rPr lang="en-US" dirty="0"/>
              <a:t> </a:t>
            </a:r>
            <a:r>
              <a:rPr lang="en-US" u="sng" dirty="0"/>
              <a:t>M</a:t>
            </a:r>
            <a:r>
              <a:rPr lang="en-US" dirty="0"/>
              <a:t>/s, what is the rate of production of NO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88754"/>
              </p:ext>
            </p:extLst>
          </p:nvPr>
        </p:nvGraphicFramePr>
        <p:xfrm>
          <a:off x="2416222" y="5119916"/>
          <a:ext cx="4562029" cy="162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4" name="Equation" r:id="rId6" imgW="3416300" imgH="1219200" progId="Equation.DSMT4">
                  <p:embed/>
                </p:oleObj>
              </mc:Choice>
              <mc:Fallback>
                <p:oleObj name="Equation" r:id="rId6" imgW="3416300" imgH="1219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222" y="5119916"/>
                        <a:ext cx="4562029" cy="1626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5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7997959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Example: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75342"/>
              </p:ext>
            </p:extLst>
          </p:nvPr>
        </p:nvGraphicFramePr>
        <p:xfrm>
          <a:off x="3268519" y="248314"/>
          <a:ext cx="5496339" cy="76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Equation" r:id="rId3" imgW="1739880" imgH="241200" progId="Equation.DSMT4">
                  <p:embed/>
                </p:oleObj>
              </mc:Choice>
              <mc:Fallback>
                <p:oleObj name="Equation" r:id="rId3" imgW="1739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8519" y="248314"/>
                        <a:ext cx="5496339" cy="76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23" y="1320843"/>
            <a:ext cx="4303815" cy="30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15" y="4573741"/>
            <a:ext cx="5229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82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70217" y="101600"/>
            <a:ext cx="658022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Different Types of Rates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0" y="1850347"/>
            <a:ext cx="4304371" cy="369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861932" y="1850347"/>
            <a:ext cx="3969834" cy="1541929"/>
            <a:chOff x="4861932" y="1850347"/>
            <a:chExt cx="3969834" cy="1541929"/>
          </a:xfrm>
        </p:grpSpPr>
        <p:sp>
          <p:nvSpPr>
            <p:cNvPr id="4" name="Rectangle 3"/>
            <p:cNvSpPr/>
            <p:nvPr/>
          </p:nvSpPr>
          <p:spPr>
            <a:xfrm>
              <a:off x="4861932" y="1850347"/>
              <a:ext cx="3969834" cy="15419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55470" y="1894951"/>
              <a:ext cx="2582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Average Rate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703" y="2468946"/>
              <a:ext cx="3493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Concentration change over a time interval (colored region in plot)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61932" y="3941420"/>
            <a:ext cx="3969834" cy="1606531"/>
            <a:chOff x="4861932" y="3941420"/>
            <a:chExt cx="3969834" cy="1606531"/>
          </a:xfrm>
        </p:grpSpPr>
        <p:sp>
          <p:nvSpPr>
            <p:cNvPr id="6" name="Rectangle 5"/>
            <p:cNvSpPr/>
            <p:nvPr/>
          </p:nvSpPr>
          <p:spPr>
            <a:xfrm>
              <a:off x="4861932" y="3941420"/>
              <a:ext cx="3969834" cy="1606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703" y="3963722"/>
              <a:ext cx="34932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Instantaneous Rate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0217" y="4666890"/>
              <a:ext cx="3493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Slope of the tangent line at a given time (purple line in plot)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3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S-Fa12">
  <a:themeElements>
    <a:clrScheme name="Custom 5">
      <a:dk1>
        <a:sysClr val="windowText" lastClr="000000"/>
      </a:dk1>
      <a:lt1>
        <a:srgbClr val="FFFFFF"/>
      </a:lt1>
      <a:dk2>
        <a:srgbClr val="3D3028"/>
      </a:dk2>
      <a:lt2>
        <a:srgbClr val="EAE2B7"/>
      </a:lt2>
      <a:accent1>
        <a:srgbClr val="CE1126"/>
      </a:accent1>
      <a:accent2>
        <a:srgbClr val="F2BF49"/>
      </a:accent2>
      <a:accent3>
        <a:srgbClr val="BC5E1E"/>
      </a:accent3>
      <a:accent4>
        <a:srgbClr val="D8B25C"/>
      </a:accent4>
      <a:accent5>
        <a:srgbClr val="808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ISU-2013.potx</Template>
  <TotalTime>33839</TotalTime>
  <Words>1265</Words>
  <Application>Microsoft Office PowerPoint</Application>
  <PresentationFormat>On-screen Show (4:3)</PresentationFormat>
  <Paragraphs>281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Century Gothic</vt:lpstr>
      <vt:lpstr>Symbol</vt:lpstr>
      <vt:lpstr>Times New Roman</vt:lpstr>
      <vt:lpstr>Wingdings</vt:lpstr>
      <vt:lpstr>Wingdings 2</vt:lpstr>
      <vt:lpstr>ACS-Fa12</vt:lpstr>
      <vt:lpstr>Equation</vt:lpstr>
      <vt:lpstr>Slide</vt:lpstr>
      <vt:lpstr>Chapter 14: Kinetics</vt:lpstr>
      <vt:lpstr>PowerPoint Presentation</vt:lpstr>
      <vt:lpstr>Chemical Kinetics</vt:lpstr>
      <vt:lpstr>Reaction Rate Factors</vt:lpstr>
      <vt:lpstr>PowerPoint Presentation</vt:lpstr>
      <vt:lpstr>Reaction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synthesis of novel conjugated polymers for use in photovoltaic cells</dc:title>
  <dc:creator>Aimee.Tomlinson@ung.edu</dc:creator>
  <cp:lastModifiedBy>Aimee Tomlinson</cp:lastModifiedBy>
  <cp:revision>245</cp:revision>
  <dcterms:created xsi:type="dcterms:W3CDTF">2013-08-11T22:11:16Z</dcterms:created>
  <dcterms:modified xsi:type="dcterms:W3CDTF">2018-02-08T16:04:02Z</dcterms:modified>
</cp:coreProperties>
</file>